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Roboto Thin"/>
      <p:regular r:id="rId37"/>
      <p:bold r:id="rId38"/>
      <p:italic r:id="rId39"/>
      <p:boldItalic r:id="rId40"/>
    </p:embeddedFont>
    <p:embeddedFont>
      <p:font typeface="Roboto"/>
      <p:regular r:id="rId41"/>
      <p:bold r:id="rId42"/>
      <p:italic r:id="rId43"/>
      <p:boldItalic r:id="rId44"/>
    </p:embeddedFont>
    <p:embeddedFont>
      <p:font typeface="Roboto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gPQnfI3QKM/4KhoxyNK1axcILn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6110F4-AEC7-43F2-98D0-5A4C8CEA544B}">
  <a:tblStyle styleId="{216110F4-AEC7-43F2-98D0-5A4C8CEA54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Thin-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Thin-regular.fntdata"/><Relationship Id="rId36" Type="http://schemas.openxmlformats.org/officeDocument/2006/relationships/slide" Target="slides/slide30.xml"/><Relationship Id="rId39" Type="http://schemas.openxmlformats.org/officeDocument/2006/relationships/font" Target="fonts/RobotoThin-italic.fntdata"/><Relationship Id="rId38" Type="http://schemas.openxmlformats.org/officeDocument/2006/relationships/font" Target="fonts/RobotoThin-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1b3d5fb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f1b3d5fbfc_2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1b3d5fb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f1b3d5fbfc_2_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81d471e45_2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81d471e45_2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81d471e45_2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81d471e45_2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81d471e45_2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81d471e45_2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81d471e45_2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81d471e45_2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81d471e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b81d471e4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81d471e4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b81d471e4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81d471e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b81d471e45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81d471e4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b81d471e45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1b3d5fbfc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f1b3d5fbfc_2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81d471e4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b81d471e45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81d471e45_8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81d471e45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81d471e45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b81d471e4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81d471e45_8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81d471e45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81d471e45_8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81d471e45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81d471e45_2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b81d471e45_2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b86f979baa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b86f979ba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b86f979baa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b86f979ba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86f979baa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b86f979ba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b81d471e45_8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b81d471e45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86f979ba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b86f979baa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81d471e45_8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81d471e45_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1b3d5fbfc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f1b3d5fbfc_2_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86f979baa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86f979ba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1b3d5fb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f1b3d5fbfc_2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1b3d5fbfc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f1b3d5fbfc_2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86f979ba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b86f979baa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1b3d5fbfc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f1b3d5fbfc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sp>
        <p:nvSpPr>
          <p:cNvPr id="13" name="Google Shape;13;p9"/>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9"/>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9"/>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9"/>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7" name="Google Shape;17;p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9"/>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8"/>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1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2" name="Shape 82"/>
        <p:cNvGrpSpPr/>
        <p:nvPr/>
      </p:nvGrpSpPr>
      <p:grpSpPr>
        <a:xfrm>
          <a:off x="0" y="0"/>
          <a:ext cx="0" cy="0"/>
          <a:chOff x="0" y="0"/>
          <a:chExt cx="0" cy="0"/>
        </a:xfrm>
      </p:grpSpPr>
      <p:sp>
        <p:nvSpPr>
          <p:cNvPr id="83" name="Google Shape;83;p19"/>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9"/>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p1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88" name="Google Shape;88;p19"/>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96" name="Shape 96"/>
        <p:cNvGrpSpPr/>
        <p:nvPr/>
      </p:nvGrpSpPr>
      <p:grpSpPr>
        <a:xfrm>
          <a:off x="0" y="0"/>
          <a:ext cx="0" cy="0"/>
          <a:chOff x="0" y="0"/>
          <a:chExt cx="0" cy="0"/>
        </a:xfrm>
      </p:grpSpPr>
      <p:sp>
        <p:nvSpPr>
          <p:cNvPr id="97" name="Google Shape;97;g1f1b3d5fbfc_2_7"/>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f1b3d5fbfc_2_7"/>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f1b3d5fbfc_2_7"/>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g1f1b3d5fbfc_2_7"/>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01" name="Google Shape;101;g1f1b3d5fbfc_2_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g1f1b3d5fbfc_2_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1f1b3d5fbfc_2_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4" name="Google Shape;104;g1f1b3d5fbfc_2_7"/>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g1f1b3d5fbfc_2_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g1f1b3d5fbfc_2_1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8" name="Google Shape;108;g1f1b3d5fbfc_2_1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g1f1b3d5fbfc_2_1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1f1b3d5fbfc_2_1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11" name="Shape 111"/>
        <p:cNvGrpSpPr/>
        <p:nvPr/>
      </p:nvGrpSpPr>
      <p:grpSpPr>
        <a:xfrm>
          <a:off x="0" y="0"/>
          <a:ext cx="0" cy="0"/>
          <a:chOff x="0" y="0"/>
          <a:chExt cx="0" cy="0"/>
        </a:xfrm>
      </p:grpSpPr>
      <p:sp>
        <p:nvSpPr>
          <p:cNvPr id="112" name="Google Shape;112;g1f1b3d5fbfc_2_22"/>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f1b3d5fbfc_2_2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1f1b3d5fbfc_2_22"/>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g1f1b3d5fbfc_2_22"/>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116" name="Google Shape;116;g1f1b3d5fbfc_2_2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1f1b3d5fbfc_2_2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g1f1b3d5fbfc_2_2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19" name="Google Shape;119;g1f1b3d5fbfc_2_2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0" name="Shape 120"/>
        <p:cNvGrpSpPr/>
        <p:nvPr/>
      </p:nvGrpSpPr>
      <p:grpSpPr>
        <a:xfrm>
          <a:off x="0" y="0"/>
          <a:ext cx="0" cy="0"/>
          <a:chOff x="0" y="0"/>
          <a:chExt cx="0" cy="0"/>
        </a:xfrm>
      </p:grpSpPr>
      <p:sp>
        <p:nvSpPr>
          <p:cNvPr id="121" name="Google Shape;121;g1f1b3d5fbfc_2_3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g1f1b3d5fbfc_2_31"/>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3" name="Google Shape;123;g1f1b3d5fbfc_2_31"/>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4" name="Google Shape;124;g1f1b3d5fbfc_2_3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g1f1b3d5fbfc_2_3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1f1b3d5fbfc_2_3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7" name="Shape 127"/>
        <p:cNvGrpSpPr/>
        <p:nvPr/>
      </p:nvGrpSpPr>
      <p:grpSpPr>
        <a:xfrm>
          <a:off x="0" y="0"/>
          <a:ext cx="0" cy="0"/>
          <a:chOff x="0" y="0"/>
          <a:chExt cx="0" cy="0"/>
        </a:xfrm>
      </p:grpSpPr>
      <p:sp>
        <p:nvSpPr>
          <p:cNvPr id="128" name="Google Shape;128;g1f1b3d5fbfc_2_3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g1f1b3d5fbfc_2_38"/>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30" name="Google Shape;130;g1f1b3d5fbfc_2_38"/>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1" name="Google Shape;131;g1f1b3d5fbfc_2_38"/>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32" name="Google Shape;132;g1f1b3d5fbfc_2_38"/>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3" name="Google Shape;133;g1f1b3d5fbfc_2_3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1f1b3d5fbfc_2_3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1f1b3d5fbfc_2_3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g1f1b3d5fbfc_2_4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1f1b3d5fbfc_2_4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g1f1b3d5fbfc_2_4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g1f1b3d5fbfc_2_4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1" name="Shape 141"/>
        <p:cNvGrpSpPr/>
        <p:nvPr/>
      </p:nvGrpSpPr>
      <p:grpSpPr>
        <a:xfrm>
          <a:off x="0" y="0"/>
          <a:ext cx="0" cy="0"/>
          <a:chOff x="0" y="0"/>
          <a:chExt cx="0" cy="0"/>
        </a:xfrm>
      </p:grpSpPr>
      <p:sp>
        <p:nvSpPr>
          <p:cNvPr id="142" name="Google Shape;142;g1f1b3d5fbfc_2_5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g1f1b3d5fbfc_2_5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g1f1b3d5fbfc_2_5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5" name="Shape 145"/>
        <p:cNvGrpSpPr/>
        <p:nvPr/>
      </p:nvGrpSpPr>
      <p:grpSpPr>
        <a:xfrm>
          <a:off x="0" y="0"/>
          <a:ext cx="0" cy="0"/>
          <a:chOff x="0" y="0"/>
          <a:chExt cx="0" cy="0"/>
        </a:xfrm>
      </p:grpSpPr>
      <p:sp>
        <p:nvSpPr>
          <p:cNvPr id="146" name="Google Shape;146;g1f1b3d5fbfc_2_56"/>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g1f1b3d5fbfc_2_56"/>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148" name="Google Shape;148;g1f1b3d5fbfc_2_56"/>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9" name="Google Shape;149;g1f1b3d5fbfc_2_5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1f1b3d5fbfc_2_5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1f1b3d5fbfc_2_5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1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2" name="Shape 152"/>
        <p:cNvGrpSpPr/>
        <p:nvPr/>
      </p:nvGrpSpPr>
      <p:grpSpPr>
        <a:xfrm>
          <a:off x="0" y="0"/>
          <a:ext cx="0" cy="0"/>
          <a:chOff x="0" y="0"/>
          <a:chExt cx="0" cy="0"/>
        </a:xfrm>
      </p:grpSpPr>
      <p:sp>
        <p:nvSpPr>
          <p:cNvPr id="153" name="Google Shape;153;g1f1b3d5fbfc_2_63"/>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g1f1b3d5fbfc_2_63"/>
          <p:cNvSpPr/>
          <p:nvPr>
            <p:ph idx="2" type="pic"/>
          </p:nvPr>
        </p:nvSpPr>
        <p:spPr>
          <a:xfrm>
            <a:off x="0" y="-1"/>
            <a:ext cx="12188952" cy="4572000"/>
          </a:xfrm>
          <a:prstGeom prst="rect">
            <a:avLst/>
          </a:prstGeom>
          <a:solidFill>
            <a:srgbClr val="76CEEF"/>
          </a:solidFill>
          <a:ln>
            <a:noFill/>
          </a:ln>
        </p:spPr>
      </p:sp>
      <p:sp>
        <p:nvSpPr>
          <p:cNvPr id="155" name="Google Shape;155;g1f1b3d5fbfc_2_63"/>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156" name="Google Shape;156;g1f1b3d5fbfc_2_6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g1f1b3d5fbfc_2_6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g1f1b3d5fbfc_2_6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59" name="Google Shape;159;g1f1b3d5fbfc_2_63"/>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0" name="Shape 160"/>
        <p:cNvGrpSpPr/>
        <p:nvPr/>
      </p:nvGrpSpPr>
      <p:grpSpPr>
        <a:xfrm>
          <a:off x="0" y="0"/>
          <a:ext cx="0" cy="0"/>
          <a:chOff x="0" y="0"/>
          <a:chExt cx="0" cy="0"/>
        </a:xfrm>
      </p:grpSpPr>
      <p:sp>
        <p:nvSpPr>
          <p:cNvPr id="161" name="Google Shape;161;g1f1b3d5fbfc_2_7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g1f1b3d5fbfc_2_71"/>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3" name="Google Shape;163;g1f1b3d5fbfc_2_7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g1f1b3d5fbfc_2_7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g1f1b3d5fbfc_2_7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66" name="Shape 166"/>
        <p:cNvGrpSpPr/>
        <p:nvPr/>
      </p:nvGrpSpPr>
      <p:grpSpPr>
        <a:xfrm>
          <a:off x="0" y="0"/>
          <a:ext cx="0" cy="0"/>
          <a:chOff x="0" y="0"/>
          <a:chExt cx="0" cy="0"/>
        </a:xfrm>
      </p:grpSpPr>
      <p:sp>
        <p:nvSpPr>
          <p:cNvPr id="167" name="Google Shape;167;g1f1b3d5fbfc_2_77"/>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g1f1b3d5fbfc_2_77"/>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9" name="Google Shape;169;g1f1b3d5fbfc_2_7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g1f1b3d5fbfc_2_7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g1f1b3d5fbfc_2_7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72" name="Google Shape;172;g1f1b3d5fbfc_2_77"/>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7" name="Shape 27"/>
        <p:cNvGrpSpPr/>
        <p:nvPr/>
      </p:nvGrpSpPr>
      <p:grpSpPr>
        <a:xfrm>
          <a:off x="0" y="0"/>
          <a:ext cx="0" cy="0"/>
          <a:chOff x="0" y="0"/>
          <a:chExt cx="0" cy="0"/>
        </a:xfrm>
      </p:grpSpPr>
      <p:sp>
        <p:nvSpPr>
          <p:cNvPr id="28" name="Google Shape;28;p11"/>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1"/>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1"/>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2" name="Google Shape;32;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5" name="Google Shape;35;p11"/>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12"/>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3"/>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6" name="Google Shape;46;p13"/>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13"/>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13"/>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1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7" name="Shape 57"/>
        <p:cNvGrpSpPr/>
        <p:nvPr/>
      </p:nvGrpSpPr>
      <p:grpSpPr>
        <a:xfrm>
          <a:off x="0" y="0"/>
          <a:ext cx="0" cy="0"/>
          <a:chOff x="0" y="0"/>
          <a:chExt cx="0" cy="0"/>
        </a:xfrm>
      </p:grpSpPr>
      <p:sp>
        <p:nvSpPr>
          <p:cNvPr id="58" name="Google Shape;58;p1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4" name="Google Shape;64;p16"/>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5" name="Google Shape;65;p1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8" name="Shape 68"/>
        <p:cNvGrpSpPr/>
        <p:nvPr/>
      </p:nvGrpSpPr>
      <p:grpSpPr>
        <a:xfrm>
          <a:off x="0" y="0"/>
          <a:ext cx="0" cy="0"/>
          <a:chOff x="0" y="0"/>
          <a:chExt cx="0" cy="0"/>
        </a:xfrm>
      </p:grpSpPr>
      <p:sp>
        <p:nvSpPr>
          <p:cNvPr id="69" name="Google Shape;69;p17"/>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p:nvPr>
            <p:ph idx="2" type="pic"/>
          </p:nvPr>
        </p:nvSpPr>
        <p:spPr>
          <a:xfrm>
            <a:off x="0" y="-1"/>
            <a:ext cx="12188952" cy="4572000"/>
          </a:xfrm>
          <a:prstGeom prst="rect">
            <a:avLst/>
          </a:prstGeom>
          <a:solidFill>
            <a:srgbClr val="76CEEF"/>
          </a:solidFill>
          <a:ln>
            <a:noFill/>
          </a:ln>
        </p:spPr>
      </p:sp>
      <p:sp>
        <p:nvSpPr>
          <p:cNvPr id="71" name="Google Shape;71;p17"/>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2" name="Google Shape;72;p1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5" name="Google Shape;75;p17"/>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8" name="Google Shape;8;p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 name="Google Shape;9;p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1" name="Google Shape;11;p8"/>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5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g1f1b3d5fbfc_2_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g1f1b3d5fbfc_2_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92" name="Google Shape;92;g1f1b3d5fbfc_2_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3" name="Google Shape;93;g1f1b3d5fbfc_2_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4" name="Google Shape;94;g1f1b3d5fbfc_2_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95" name="Google Shape;95;g1f1b3d5fbfc_2_0"/>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cikit-learn.org/stable/modules/tree.html#tree-classification" TargetMode="External"/><Relationship Id="rId4" Type="http://schemas.openxmlformats.org/officeDocument/2006/relationships/hyperlink" Target="https://scikit-learn.org/stable/modules/tree.html#tree-regression" TargetMode="External"/><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000"/>
              <a:buFont typeface="Twentieth Century"/>
              <a:buNone/>
            </a:pPr>
            <a:r>
              <a:rPr lang="en-US"/>
              <a:t>OCULAR DISEASE</a:t>
            </a:r>
            <a:endParaRPr/>
          </a:p>
        </p:txBody>
      </p:sp>
      <p:sp>
        <p:nvSpPr>
          <p:cNvPr id="178" name="Google Shape;178;p1"/>
          <p:cNvSpPr txBox="1"/>
          <p:nvPr>
            <p:ph idx="1" type="subTitle"/>
          </p:nvPr>
        </p:nvSpPr>
        <p:spPr>
          <a:xfrm>
            <a:off x="8547100" y="4800600"/>
            <a:ext cx="3263900" cy="193039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400"/>
              <a:buNone/>
            </a:pPr>
            <a:r>
              <a:rPr lang="en-US" sz="2400"/>
              <a:t>Abdul Moiez</a:t>
            </a:r>
            <a:endParaRPr/>
          </a:p>
          <a:p>
            <a:pPr indent="0" lvl="0" marL="0" rtl="0" algn="ctr">
              <a:lnSpc>
                <a:spcPct val="100000"/>
              </a:lnSpc>
              <a:spcBef>
                <a:spcPts val="200"/>
              </a:spcBef>
              <a:spcAft>
                <a:spcPts val="0"/>
              </a:spcAft>
              <a:buSzPts val="2400"/>
              <a:buNone/>
            </a:pPr>
            <a:r>
              <a:rPr lang="en-US" sz="2400"/>
              <a:t>Fuad Ali Khowaja</a:t>
            </a:r>
            <a:endParaRPr sz="2400"/>
          </a:p>
          <a:p>
            <a:pPr indent="0" lvl="0" marL="0" rtl="0" algn="ctr">
              <a:lnSpc>
                <a:spcPct val="100000"/>
              </a:lnSpc>
              <a:spcBef>
                <a:spcPts val="200"/>
              </a:spcBef>
              <a:spcAft>
                <a:spcPts val="0"/>
              </a:spcAft>
              <a:buSzPts val="2400"/>
              <a:buNone/>
            </a:pPr>
            <a:r>
              <a:rPr lang="en-US" sz="2400"/>
              <a:t>Sanover Tasneem</a:t>
            </a:r>
            <a:endParaRPr/>
          </a:p>
          <a:p>
            <a:pPr indent="0" lvl="0" marL="0" rtl="0" algn="ctr">
              <a:lnSpc>
                <a:spcPct val="100000"/>
              </a:lnSpc>
              <a:spcBef>
                <a:spcPts val="200"/>
              </a:spcBef>
              <a:spcAft>
                <a:spcPts val="0"/>
              </a:spcAft>
              <a:buSzPts val="2400"/>
              <a:buNone/>
            </a:pPr>
            <a:r>
              <a:rPr lang="en-US" sz="2400"/>
              <a:t>Ramish Fatima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g1f1b3d5fbfc_2_17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XGBOOST - Modelling (APLC)</a:t>
            </a:r>
            <a:endParaRPr/>
          </a:p>
        </p:txBody>
      </p:sp>
      <p:grpSp>
        <p:nvGrpSpPr>
          <p:cNvPr id="289" name="Google Shape;289;g1f1b3d5fbfc_2_171"/>
          <p:cNvGrpSpPr/>
          <p:nvPr/>
        </p:nvGrpSpPr>
        <p:grpSpPr>
          <a:xfrm>
            <a:off x="1024128" y="2289143"/>
            <a:ext cx="9720072" cy="4017073"/>
            <a:chOff x="0" y="3143"/>
            <a:chExt cx="9720072" cy="4017073"/>
          </a:xfrm>
        </p:grpSpPr>
        <p:sp>
          <p:nvSpPr>
            <p:cNvPr id="290" name="Google Shape;290;g1f1b3d5fbfc_2_171"/>
            <p:cNvSpPr/>
            <p:nvPr/>
          </p:nvSpPr>
          <p:spPr>
            <a:xfrm>
              <a:off x="0" y="3143"/>
              <a:ext cx="9720072" cy="669512"/>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f1b3d5fbfc_2_171"/>
            <p:cNvSpPr/>
            <p:nvPr/>
          </p:nvSpPr>
          <p:spPr>
            <a:xfrm>
              <a:off x="202527" y="153783"/>
              <a:ext cx="368231" cy="368231"/>
            </a:xfrm>
            <a:prstGeom prst="rect">
              <a:avLst/>
            </a:prstGeom>
            <a:blipFill rotWithShape="1">
              <a:blip r:embed="rId3">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f1b3d5fbfc_2_171"/>
            <p:cNvSpPr/>
            <p:nvPr/>
          </p:nvSpPr>
          <p:spPr>
            <a:xfrm>
              <a:off x="773286" y="3143"/>
              <a:ext cx="8946786" cy="66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f1b3d5fbfc_2_171"/>
            <p:cNvSpPr txBox="1"/>
            <p:nvPr/>
          </p:nvSpPr>
          <p:spPr>
            <a:xfrm>
              <a:off x="773286" y="3143"/>
              <a:ext cx="8946786" cy="669512"/>
            </a:xfrm>
            <a:prstGeom prst="rect">
              <a:avLst/>
            </a:prstGeom>
            <a:noFill/>
            <a:ln>
              <a:noFill/>
            </a:ln>
          </p:spPr>
          <p:txBody>
            <a:bodyPr anchorCtr="0" anchor="ctr" bIns="70850" lIns="70850" spcFirstLastPara="1" rIns="70850" wrap="square" tIns="708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Performance Edge: XGBoost is engineered for speed and improved performance, making it a preferred choice for large datasets and high-stakes predictive accuracy.</a:t>
              </a:r>
              <a:endParaRPr/>
            </a:p>
          </p:txBody>
        </p:sp>
        <p:sp>
          <p:nvSpPr>
            <p:cNvPr id="294" name="Google Shape;294;g1f1b3d5fbfc_2_171"/>
            <p:cNvSpPr/>
            <p:nvPr/>
          </p:nvSpPr>
          <p:spPr>
            <a:xfrm>
              <a:off x="0" y="840033"/>
              <a:ext cx="9720072" cy="669512"/>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f1b3d5fbfc_2_171"/>
            <p:cNvSpPr/>
            <p:nvPr/>
          </p:nvSpPr>
          <p:spPr>
            <a:xfrm>
              <a:off x="202527" y="990673"/>
              <a:ext cx="368231" cy="368231"/>
            </a:xfrm>
            <a:prstGeom prst="rect">
              <a:avLst/>
            </a:prstGeom>
            <a:blipFill rotWithShape="1">
              <a:blip r:embed="rId4">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f1b3d5fbfc_2_171"/>
            <p:cNvSpPr/>
            <p:nvPr/>
          </p:nvSpPr>
          <p:spPr>
            <a:xfrm>
              <a:off x="773286" y="840033"/>
              <a:ext cx="8946786" cy="66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f1b3d5fbfc_2_171"/>
            <p:cNvSpPr txBox="1"/>
            <p:nvPr/>
          </p:nvSpPr>
          <p:spPr>
            <a:xfrm>
              <a:off x="773286" y="840033"/>
              <a:ext cx="8946786" cy="669512"/>
            </a:xfrm>
            <a:prstGeom prst="rect">
              <a:avLst/>
            </a:prstGeom>
            <a:noFill/>
            <a:ln>
              <a:noFill/>
            </a:ln>
          </p:spPr>
          <p:txBody>
            <a:bodyPr anchorCtr="0" anchor="ctr" bIns="70850" lIns="70850" spcFirstLastPara="1" rIns="70850" wrap="square" tIns="708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Handling Imbalance: With advanced algorithms, XGBoost effectively manages imbalanced datasets, which are common in medical data, ensuring more reliable disease classification.</a:t>
              </a:r>
              <a:endParaRPr/>
            </a:p>
          </p:txBody>
        </p:sp>
        <p:sp>
          <p:nvSpPr>
            <p:cNvPr id="298" name="Google Shape;298;g1f1b3d5fbfc_2_171"/>
            <p:cNvSpPr/>
            <p:nvPr/>
          </p:nvSpPr>
          <p:spPr>
            <a:xfrm>
              <a:off x="0" y="1676923"/>
              <a:ext cx="9720072" cy="669512"/>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f1b3d5fbfc_2_171"/>
            <p:cNvSpPr/>
            <p:nvPr/>
          </p:nvSpPr>
          <p:spPr>
            <a:xfrm>
              <a:off x="202527" y="1827564"/>
              <a:ext cx="368231" cy="368231"/>
            </a:xfrm>
            <a:prstGeom prst="rect">
              <a:avLst/>
            </a:prstGeom>
            <a:blipFill rotWithShape="1">
              <a:blip r:embed="rId5">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f1b3d5fbfc_2_171"/>
            <p:cNvSpPr/>
            <p:nvPr/>
          </p:nvSpPr>
          <p:spPr>
            <a:xfrm>
              <a:off x="773286" y="1676923"/>
              <a:ext cx="8946786" cy="66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f1b3d5fbfc_2_171"/>
            <p:cNvSpPr txBox="1"/>
            <p:nvPr/>
          </p:nvSpPr>
          <p:spPr>
            <a:xfrm>
              <a:off x="773286" y="1676923"/>
              <a:ext cx="8946786" cy="669512"/>
            </a:xfrm>
            <a:prstGeom prst="rect">
              <a:avLst/>
            </a:prstGeom>
            <a:noFill/>
            <a:ln>
              <a:noFill/>
            </a:ln>
          </p:spPr>
          <p:txBody>
            <a:bodyPr anchorCtr="0" anchor="ctr" bIns="70850" lIns="70850" spcFirstLastPara="1" rIns="70850" wrap="square" tIns="708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Algorithm Sophistication: XGBoost uses gradient boosting frameworks that optimize predictive learning, often outperforming Random Forest's ensemble method.</a:t>
              </a:r>
              <a:endParaRPr/>
            </a:p>
          </p:txBody>
        </p:sp>
        <p:sp>
          <p:nvSpPr>
            <p:cNvPr id="302" name="Google Shape;302;g1f1b3d5fbfc_2_171"/>
            <p:cNvSpPr/>
            <p:nvPr/>
          </p:nvSpPr>
          <p:spPr>
            <a:xfrm>
              <a:off x="0" y="2513814"/>
              <a:ext cx="9720072" cy="669512"/>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f1b3d5fbfc_2_171"/>
            <p:cNvSpPr/>
            <p:nvPr/>
          </p:nvSpPr>
          <p:spPr>
            <a:xfrm>
              <a:off x="202527" y="2664454"/>
              <a:ext cx="368231" cy="368231"/>
            </a:xfrm>
            <a:prstGeom prst="rect">
              <a:avLst/>
            </a:prstGeom>
            <a:blipFill rotWithShape="1">
              <a:blip r:embed="rId6">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f1b3d5fbfc_2_171"/>
            <p:cNvSpPr/>
            <p:nvPr/>
          </p:nvSpPr>
          <p:spPr>
            <a:xfrm>
              <a:off x="773286" y="2513814"/>
              <a:ext cx="8946786" cy="66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f1b3d5fbfc_2_171"/>
            <p:cNvSpPr txBox="1"/>
            <p:nvPr/>
          </p:nvSpPr>
          <p:spPr>
            <a:xfrm>
              <a:off x="773286" y="2513814"/>
              <a:ext cx="8946786" cy="669512"/>
            </a:xfrm>
            <a:prstGeom prst="rect">
              <a:avLst/>
            </a:prstGeom>
            <a:noFill/>
            <a:ln>
              <a:noFill/>
            </a:ln>
          </p:spPr>
          <p:txBody>
            <a:bodyPr anchorCtr="0" anchor="ctr" bIns="70850" lIns="70850" spcFirstLastPara="1" rIns="70850" wrap="square" tIns="708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Versatile Predictive Modeling: Capable of binary classification, multiclass classification, and regression, XGBoost supports a wide array of predictive tasks within the project.</a:t>
              </a:r>
              <a:endParaRPr/>
            </a:p>
          </p:txBody>
        </p:sp>
        <p:sp>
          <p:nvSpPr>
            <p:cNvPr id="306" name="Google Shape;306;g1f1b3d5fbfc_2_171"/>
            <p:cNvSpPr/>
            <p:nvPr/>
          </p:nvSpPr>
          <p:spPr>
            <a:xfrm>
              <a:off x="0" y="3350704"/>
              <a:ext cx="9720072" cy="669512"/>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f1b3d5fbfc_2_171"/>
            <p:cNvSpPr/>
            <p:nvPr/>
          </p:nvSpPr>
          <p:spPr>
            <a:xfrm>
              <a:off x="202527" y="3501344"/>
              <a:ext cx="368231" cy="368231"/>
            </a:xfrm>
            <a:prstGeom prst="rect">
              <a:avLst/>
            </a:prstGeom>
            <a:blipFill rotWithShape="1">
              <a:blip r:embed="rId7">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f1b3d5fbfc_2_171"/>
            <p:cNvSpPr/>
            <p:nvPr/>
          </p:nvSpPr>
          <p:spPr>
            <a:xfrm>
              <a:off x="773286" y="3350704"/>
              <a:ext cx="8946786" cy="6695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f1b3d5fbfc_2_171"/>
            <p:cNvSpPr txBox="1"/>
            <p:nvPr/>
          </p:nvSpPr>
          <p:spPr>
            <a:xfrm>
              <a:off x="773286" y="3350704"/>
              <a:ext cx="8946786" cy="669512"/>
            </a:xfrm>
            <a:prstGeom prst="rect">
              <a:avLst/>
            </a:prstGeom>
            <a:noFill/>
            <a:ln>
              <a:noFill/>
            </a:ln>
          </p:spPr>
          <p:txBody>
            <a:bodyPr anchorCtr="0" anchor="ctr" bIns="70850" lIns="70850" spcFirstLastPara="1" rIns="70850" wrap="square" tIns="708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Project Suitability: Given the complex nature of ocular disease data, XGBoost's robustness and versatility make it exceptionally suitable for this project's objectives.</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f1b3d5fbfc_2_19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XGBOOST</a:t>
            </a:r>
            <a:endParaRPr/>
          </a:p>
        </p:txBody>
      </p:sp>
      <p:pic>
        <p:nvPicPr>
          <p:cNvPr id="315" name="Google Shape;315;g1f1b3d5fbfc_2_196"/>
          <p:cNvPicPr preferRelativeResize="0"/>
          <p:nvPr>
            <p:ph idx="1" type="body"/>
          </p:nvPr>
        </p:nvPicPr>
        <p:blipFill rotWithShape="1">
          <a:blip r:embed="rId3">
            <a:alphaModFix/>
          </a:blip>
          <a:srcRect b="0" l="0" r="0" t="0"/>
          <a:stretch/>
        </p:blipFill>
        <p:spPr>
          <a:xfrm>
            <a:off x="1024127" y="2496066"/>
            <a:ext cx="8495855" cy="1175188"/>
          </a:xfrm>
          <a:prstGeom prst="rect">
            <a:avLst/>
          </a:prstGeom>
          <a:noFill/>
          <a:ln>
            <a:noFill/>
          </a:ln>
        </p:spPr>
      </p:pic>
      <p:sp>
        <p:nvSpPr>
          <p:cNvPr id="316" name="Google Shape;316;g1f1b3d5fbfc_2_196"/>
          <p:cNvSpPr txBox="1"/>
          <p:nvPr/>
        </p:nvSpPr>
        <p:spPr>
          <a:xfrm>
            <a:off x="1024128" y="2011944"/>
            <a:ext cx="3771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Step 1: Initialize the XGBoost Classifier</a:t>
            </a:r>
            <a:endParaRPr sz="1800">
              <a:solidFill>
                <a:schemeClr val="dk1"/>
              </a:solidFill>
              <a:latin typeface="Twentieth Century"/>
              <a:ea typeface="Twentieth Century"/>
              <a:cs typeface="Twentieth Century"/>
              <a:sym typeface="Twentieth Century"/>
            </a:endParaRPr>
          </a:p>
        </p:txBody>
      </p:sp>
      <p:pic>
        <p:nvPicPr>
          <p:cNvPr id="317" name="Google Shape;317;g1f1b3d5fbfc_2_196"/>
          <p:cNvPicPr preferRelativeResize="0"/>
          <p:nvPr/>
        </p:nvPicPr>
        <p:blipFill rotWithShape="1">
          <a:blip r:embed="rId4">
            <a:alphaModFix/>
          </a:blip>
          <a:srcRect b="0" l="0" r="0" t="0"/>
          <a:stretch/>
        </p:blipFill>
        <p:spPr>
          <a:xfrm>
            <a:off x="1024128" y="4260470"/>
            <a:ext cx="6096000" cy="609600"/>
          </a:xfrm>
          <a:prstGeom prst="rect">
            <a:avLst/>
          </a:prstGeom>
          <a:noFill/>
          <a:ln>
            <a:noFill/>
          </a:ln>
        </p:spPr>
      </p:pic>
      <p:sp>
        <p:nvSpPr>
          <p:cNvPr id="318" name="Google Shape;318;g1f1b3d5fbfc_2_196"/>
          <p:cNvSpPr txBox="1"/>
          <p:nvPr/>
        </p:nvSpPr>
        <p:spPr>
          <a:xfrm>
            <a:off x="1024128" y="3808004"/>
            <a:ext cx="31953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Step 2: Train the XGBoost Model</a:t>
            </a:r>
            <a:endParaRPr sz="1800">
              <a:solidFill>
                <a:schemeClr val="dk1"/>
              </a:solidFill>
              <a:latin typeface="Twentieth Century"/>
              <a:ea typeface="Twentieth Century"/>
              <a:cs typeface="Twentieth Century"/>
              <a:sym typeface="Twentieth Century"/>
            </a:endParaRPr>
          </a:p>
        </p:txBody>
      </p:sp>
      <p:pic>
        <p:nvPicPr>
          <p:cNvPr id="319" name="Google Shape;319;g1f1b3d5fbfc_2_196"/>
          <p:cNvPicPr preferRelativeResize="0"/>
          <p:nvPr/>
        </p:nvPicPr>
        <p:blipFill rotWithShape="1">
          <a:blip r:embed="rId5">
            <a:alphaModFix/>
          </a:blip>
          <a:srcRect b="0" l="0" r="0" t="0"/>
          <a:stretch/>
        </p:blipFill>
        <p:spPr>
          <a:xfrm>
            <a:off x="1024128" y="5585050"/>
            <a:ext cx="5930900" cy="1041400"/>
          </a:xfrm>
          <a:prstGeom prst="rect">
            <a:avLst/>
          </a:prstGeom>
          <a:noFill/>
          <a:ln>
            <a:noFill/>
          </a:ln>
        </p:spPr>
      </p:pic>
      <p:sp>
        <p:nvSpPr>
          <p:cNvPr id="320" name="Google Shape;320;g1f1b3d5fbfc_2_196"/>
          <p:cNvSpPr txBox="1"/>
          <p:nvPr/>
        </p:nvSpPr>
        <p:spPr>
          <a:xfrm>
            <a:off x="1024128" y="5078968"/>
            <a:ext cx="47295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Step 3: Make Predictions and Evaluate the Model</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b81d471e45_20_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Disease Grouping / Models Used -  </a:t>
            </a:r>
            <a:endParaRPr/>
          </a:p>
        </p:txBody>
      </p:sp>
      <p:sp>
        <p:nvSpPr>
          <p:cNvPr id="326" name="Google Shape;326;g2b81d471e45_20_5"/>
          <p:cNvSpPr txBox="1"/>
          <p:nvPr>
            <p:ph idx="1" type="body"/>
          </p:nvPr>
        </p:nvSpPr>
        <p:spPr>
          <a:xfrm>
            <a:off x="1024125" y="2084925"/>
            <a:ext cx="7538700" cy="45720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Left and Right Keywords:</a:t>
            </a:r>
            <a:endParaRPr/>
          </a:p>
          <a:p>
            <a:pPr indent="-342900" lvl="0" marL="457200" rtl="0" algn="l">
              <a:spcBef>
                <a:spcPts val="1200"/>
              </a:spcBef>
              <a:spcAft>
                <a:spcPts val="0"/>
              </a:spcAft>
              <a:buSzPts val="1800"/>
              <a:buAutoNum type="arabicPeriod"/>
            </a:pPr>
            <a:r>
              <a:rPr lang="en-US"/>
              <a:t>MONR - Moderate Non-Proliferative Retinopathy</a:t>
            </a:r>
            <a:endParaRPr/>
          </a:p>
          <a:p>
            <a:pPr indent="-342900" lvl="0" marL="457200" rtl="0" algn="l">
              <a:spcBef>
                <a:spcPts val="0"/>
              </a:spcBef>
              <a:spcAft>
                <a:spcPts val="0"/>
              </a:spcAft>
              <a:buSzPts val="1800"/>
              <a:buAutoNum type="arabicPeriod"/>
            </a:pPr>
            <a:r>
              <a:rPr lang="en-US"/>
              <a:t>MINR - Mild Non-Proliferative Retinopathy</a:t>
            </a:r>
            <a:endParaRPr/>
          </a:p>
          <a:p>
            <a:pPr indent="-342900" lvl="0" marL="457200" rtl="0" algn="l">
              <a:spcBef>
                <a:spcPts val="0"/>
              </a:spcBef>
              <a:spcAft>
                <a:spcPts val="0"/>
              </a:spcAft>
              <a:buSzPts val="1800"/>
              <a:buAutoNum type="arabicPeriod"/>
            </a:pPr>
            <a:r>
              <a:rPr lang="en-US"/>
              <a:t>DAMD - Dry Age-related Macular Degenration </a:t>
            </a:r>
            <a:endParaRPr/>
          </a:p>
          <a:p>
            <a:pPr indent="-342900" lvl="0" marL="457200" rtl="0" algn="l">
              <a:spcBef>
                <a:spcPts val="0"/>
              </a:spcBef>
              <a:spcAft>
                <a:spcPts val="0"/>
              </a:spcAft>
              <a:buSzPts val="1800"/>
              <a:buAutoNum type="arabicPeriod"/>
            </a:pPr>
            <a:r>
              <a:rPr lang="en-US"/>
              <a:t>SNR - Severe Non-Proliferative Retinopathy </a:t>
            </a:r>
            <a:endParaRPr/>
          </a:p>
          <a:p>
            <a:pPr indent="-342900" lvl="0" marL="457200" rtl="0" algn="l">
              <a:spcBef>
                <a:spcPts val="0"/>
              </a:spcBef>
              <a:spcAft>
                <a:spcPts val="0"/>
              </a:spcAft>
              <a:buSzPts val="1800"/>
              <a:buAutoNum type="arabicPeriod"/>
            </a:pPr>
            <a:r>
              <a:rPr lang="en-US"/>
              <a:t>DR - Drusen </a:t>
            </a:r>
            <a:endParaRPr/>
          </a:p>
          <a:p>
            <a:pPr indent="0" lvl="0" marL="0" rtl="0" algn="l">
              <a:spcBef>
                <a:spcPts val="1200"/>
              </a:spcBef>
              <a:spcAft>
                <a:spcPts val="0"/>
              </a:spcAft>
              <a:buNone/>
            </a:pPr>
            <a:r>
              <a:rPr lang="en-US"/>
              <a:t>Models Used: </a:t>
            </a:r>
            <a:endParaRPr/>
          </a:p>
          <a:p>
            <a:pPr indent="-342900" lvl="0" marL="457200" rtl="0" algn="l">
              <a:spcBef>
                <a:spcPts val="1200"/>
              </a:spcBef>
              <a:spcAft>
                <a:spcPts val="0"/>
              </a:spcAft>
              <a:buSzPts val="1800"/>
              <a:buChar char="-"/>
            </a:pPr>
            <a:r>
              <a:rPr lang="en-US"/>
              <a:t>Logistic Regression</a:t>
            </a:r>
            <a:endParaRPr/>
          </a:p>
          <a:p>
            <a:pPr indent="-342900" lvl="0" marL="457200" rtl="0" algn="l">
              <a:spcBef>
                <a:spcPts val="0"/>
              </a:spcBef>
              <a:spcAft>
                <a:spcPts val="0"/>
              </a:spcAft>
              <a:buSzPts val="1800"/>
              <a:buChar char="-"/>
            </a:pPr>
            <a:r>
              <a:rPr lang="en-US"/>
              <a:t>Decision Tree</a:t>
            </a:r>
            <a:endParaRPr/>
          </a:p>
          <a:p>
            <a:pPr indent="-342900" lvl="0" marL="457200" rtl="0" algn="l">
              <a:spcBef>
                <a:spcPts val="0"/>
              </a:spcBef>
              <a:spcAft>
                <a:spcPts val="0"/>
              </a:spcAft>
              <a:buSzPts val="1800"/>
              <a:buChar char="-"/>
            </a:pPr>
            <a:r>
              <a:rPr lang="en-US"/>
              <a:t>Random Forest</a:t>
            </a:r>
            <a:endParaRPr/>
          </a:p>
          <a:p>
            <a:pPr indent="-342900" lvl="0" marL="457200" rtl="0" algn="l">
              <a:spcBef>
                <a:spcPts val="0"/>
              </a:spcBef>
              <a:spcAft>
                <a:spcPts val="0"/>
              </a:spcAft>
              <a:buSzPts val="1800"/>
              <a:buChar char="-"/>
            </a:pPr>
            <a:r>
              <a:rPr lang="en-US"/>
              <a:t>XGBoost  </a:t>
            </a:r>
            <a:endParaRPr/>
          </a:p>
          <a:p>
            <a:pPr indent="-342900" lvl="0" marL="457200" rtl="0" algn="l">
              <a:spcBef>
                <a:spcPts val="0"/>
              </a:spcBef>
              <a:spcAft>
                <a:spcPts val="0"/>
              </a:spcAft>
              <a:buSzPts val="1800"/>
              <a:buChar char="-"/>
            </a:pPr>
            <a:r>
              <a:rPr lang="en-US"/>
              <a:t>NLP / K-means Clustering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b81d471e45_20_1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SMOTE - Modelling (APLC)</a:t>
            </a:r>
            <a:endParaRPr/>
          </a:p>
        </p:txBody>
      </p:sp>
      <p:pic>
        <p:nvPicPr>
          <p:cNvPr id="332" name="Google Shape;332;g2b81d471e45_20_10"/>
          <p:cNvPicPr preferRelativeResize="0"/>
          <p:nvPr/>
        </p:nvPicPr>
        <p:blipFill>
          <a:blip r:embed="rId3">
            <a:alphaModFix/>
          </a:blip>
          <a:stretch>
            <a:fillRect/>
          </a:stretch>
        </p:blipFill>
        <p:spPr>
          <a:xfrm>
            <a:off x="1024125" y="2084923"/>
            <a:ext cx="5014401" cy="3954275"/>
          </a:xfrm>
          <a:prstGeom prst="rect">
            <a:avLst/>
          </a:prstGeom>
          <a:noFill/>
          <a:ln>
            <a:noFill/>
          </a:ln>
        </p:spPr>
      </p:pic>
      <p:sp>
        <p:nvSpPr>
          <p:cNvPr id="333" name="Google Shape;333;g2b81d471e45_20_10"/>
          <p:cNvSpPr txBox="1"/>
          <p:nvPr/>
        </p:nvSpPr>
        <p:spPr>
          <a:xfrm>
            <a:off x="6720850" y="2084925"/>
            <a:ext cx="5271000" cy="435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3050">
                <a:solidFill>
                  <a:srgbClr val="383838"/>
                </a:solidFill>
                <a:highlight>
                  <a:srgbClr val="FFFFFF"/>
                </a:highlight>
                <a:latin typeface="Times New Roman"/>
                <a:ea typeface="Times New Roman"/>
                <a:cs typeface="Times New Roman"/>
                <a:sym typeface="Times New Roman"/>
              </a:rPr>
              <a:t>SMOTE is an oversampling technique that generates synthetic samples from the minority class. It obtains a synthetically class-balanced or nearly class-balanced training set, then trains the classifier. </a:t>
            </a:r>
            <a:endParaRPr sz="39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b81d471e45_20_1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Tree</a:t>
            </a:r>
            <a:endParaRPr/>
          </a:p>
        </p:txBody>
      </p:sp>
      <p:sp>
        <p:nvSpPr>
          <p:cNvPr id="339" name="Google Shape;339;g2b81d471e45_20_15"/>
          <p:cNvSpPr txBox="1"/>
          <p:nvPr>
            <p:ph idx="1" type="body"/>
          </p:nvPr>
        </p:nvSpPr>
        <p:spPr>
          <a:xfrm>
            <a:off x="6583675" y="1880825"/>
            <a:ext cx="5466900" cy="4937700"/>
          </a:xfrm>
          <a:prstGeom prst="rect">
            <a:avLst/>
          </a:prstGeom>
        </p:spPr>
        <p:txBody>
          <a:bodyPr anchorCtr="0" anchor="t" bIns="45700" lIns="45700" spcFirstLastPara="1" rIns="45700" wrap="square" tIns="45700">
            <a:normAutofit/>
          </a:bodyPr>
          <a:lstStyle/>
          <a:p>
            <a:pPr indent="0" lvl="0" marL="0" rtl="0" algn="just">
              <a:spcBef>
                <a:spcPts val="1200"/>
              </a:spcBef>
              <a:spcAft>
                <a:spcPts val="0"/>
              </a:spcAft>
              <a:buNone/>
            </a:pPr>
            <a:r>
              <a:rPr b="1" lang="en-US" sz="2700">
                <a:highlight>
                  <a:srgbClr val="FFFFFF"/>
                </a:highlight>
                <a:latin typeface="Times New Roman"/>
                <a:ea typeface="Times New Roman"/>
                <a:cs typeface="Times New Roman"/>
                <a:sym typeface="Times New Roman"/>
              </a:rPr>
              <a:t>Decision Trees (DTs)</a:t>
            </a:r>
            <a:r>
              <a:rPr lang="en-US" sz="2700">
                <a:highlight>
                  <a:srgbClr val="FFFFFF"/>
                </a:highlight>
                <a:latin typeface="Times New Roman"/>
                <a:ea typeface="Times New Roman"/>
                <a:cs typeface="Times New Roman"/>
                <a:sym typeface="Times New Roman"/>
              </a:rPr>
              <a:t> are a non-parametric supervised learning method used for </a:t>
            </a:r>
            <a:r>
              <a:rPr lang="en-US" sz="2700">
                <a:highlight>
                  <a:srgbClr val="FFFFFF"/>
                </a:highlight>
                <a:uFill>
                  <a:noFill/>
                </a:uFill>
                <a:latin typeface="Times New Roman"/>
                <a:ea typeface="Times New Roman"/>
                <a:cs typeface="Times New Roman"/>
                <a:sym typeface="Times New Roman"/>
                <a:hlinkClick r:id="rId3"/>
              </a:rPr>
              <a:t>classification</a:t>
            </a:r>
            <a:r>
              <a:rPr lang="en-US" sz="2700">
                <a:highlight>
                  <a:srgbClr val="FFFFFF"/>
                </a:highlight>
                <a:latin typeface="Times New Roman"/>
                <a:ea typeface="Times New Roman"/>
                <a:cs typeface="Times New Roman"/>
                <a:sym typeface="Times New Roman"/>
              </a:rPr>
              <a:t> and </a:t>
            </a:r>
            <a:r>
              <a:rPr lang="en-US" sz="2700">
                <a:highlight>
                  <a:srgbClr val="FFFFFF"/>
                </a:highlight>
                <a:uFill>
                  <a:noFill/>
                </a:uFill>
                <a:latin typeface="Times New Roman"/>
                <a:ea typeface="Times New Roman"/>
                <a:cs typeface="Times New Roman"/>
                <a:sym typeface="Times New Roman"/>
                <a:hlinkClick r:id="rId4"/>
              </a:rPr>
              <a:t>regression</a:t>
            </a:r>
            <a:r>
              <a:rPr lang="en-US" sz="2700">
                <a:highlight>
                  <a:srgbClr val="FFFFFF"/>
                </a:highlight>
                <a:latin typeface="Times New Roman"/>
                <a:ea typeface="Times New Roman"/>
                <a:cs typeface="Times New Roman"/>
                <a:sym typeface="Times New Roman"/>
              </a:rPr>
              <a:t>. The goal is to create a model that predicts the value of a target variable by learning simple decision rules inferred from the data features. A tree can be seen as a piecewise constant approximation.</a:t>
            </a:r>
            <a:endParaRPr sz="2700">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sz="2700">
              <a:highlight>
                <a:srgbClr val="FFFFFF"/>
              </a:highlight>
              <a:latin typeface="Times New Roman"/>
              <a:ea typeface="Times New Roman"/>
              <a:cs typeface="Times New Roman"/>
              <a:sym typeface="Times New Roman"/>
            </a:endParaRPr>
          </a:p>
          <a:p>
            <a:pPr indent="0" lvl="0" marL="0" rtl="0" algn="just">
              <a:spcBef>
                <a:spcPts val="1200"/>
              </a:spcBef>
              <a:spcAft>
                <a:spcPts val="200"/>
              </a:spcAft>
              <a:buNone/>
            </a:pPr>
            <a:r>
              <a:rPr lang="en-US" sz="2700">
                <a:highlight>
                  <a:srgbClr val="FFFFFF"/>
                </a:highlight>
                <a:latin typeface="Times New Roman"/>
                <a:ea typeface="Times New Roman"/>
                <a:cs typeface="Times New Roman"/>
                <a:sym typeface="Times New Roman"/>
              </a:rPr>
              <a:t>Rules: If - then - else decision rules</a:t>
            </a:r>
            <a:endParaRPr sz="2700">
              <a:highlight>
                <a:srgbClr val="FFFFFF"/>
              </a:highlight>
              <a:latin typeface="Times New Roman"/>
              <a:ea typeface="Times New Roman"/>
              <a:cs typeface="Times New Roman"/>
              <a:sym typeface="Times New Roman"/>
            </a:endParaRPr>
          </a:p>
        </p:txBody>
      </p:sp>
      <p:pic>
        <p:nvPicPr>
          <p:cNvPr id="340" name="Google Shape;340;g2b81d471e45_20_15"/>
          <p:cNvPicPr preferRelativeResize="0"/>
          <p:nvPr/>
        </p:nvPicPr>
        <p:blipFill>
          <a:blip r:embed="rId5">
            <a:alphaModFix/>
          </a:blip>
          <a:stretch>
            <a:fillRect/>
          </a:stretch>
        </p:blipFill>
        <p:spPr>
          <a:xfrm>
            <a:off x="156750" y="1998175"/>
            <a:ext cx="6093826" cy="470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b81d471e45_20_20"/>
          <p:cNvSpPr txBox="1"/>
          <p:nvPr>
            <p:ph type="title"/>
          </p:nvPr>
        </p:nvSpPr>
        <p:spPr>
          <a:xfrm>
            <a:off x="1024125" y="585225"/>
            <a:ext cx="9720000" cy="100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Output / Results</a:t>
            </a:r>
            <a:endParaRPr/>
          </a:p>
        </p:txBody>
      </p:sp>
      <p:pic>
        <p:nvPicPr>
          <p:cNvPr id="346" name="Google Shape;346;g2b81d471e45_20_20"/>
          <p:cNvPicPr preferRelativeResize="0"/>
          <p:nvPr/>
        </p:nvPicPr>
        <p:blipFill rotWithShape="1">
          <a:blip r:embed="rId3">
            <a:alphaModFix/>
          </a:blip>
          <a:srcRect b="30043" l="0" r="0" t="3546"/>
          <a:stretch/>
        </p:blipFill>
        <p:spPr>
          <a:xfrm>
            <a:off x="1112500" y="1587225"/>
            <a:ext cx="6007350" cy="513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pic>
        <p:nvPicPr>
          <p:cNvPr descr="Close-up of a blue and white water surface&#10;&#10;Description automatically generated" id="351" name="Google Shape;351;g2b81d471e45_0_7"/>
          <p:cNvPicPr preferRelativeResize="0"/>
          <p:nvPr/>
        </p:nvPicPr>
        <p:blipFill>
          <a:blip r:embed="rId3">
            <a:alphaModFix/>
          </a:blip>
          <a:stretch>
            <a:fillRect/>
          </a:stretch>
        </p:blipFill>
        <p:spPr>
          <a:xfrm>
            <a:off x="20" y="-639949"/>
            <a:ext cx="12191980" cy="8137908"/>
          </a:xfrm>
          <a:prstGeom prst="rect">
            <a:avLst/>
          </a:prstGeom>
          <a:noFill/>
          <a:ln>
            <a:noFill/>
          </a:ln>
        </p:spPr>
      </p:pic>
      <p:sp>
        <p:nvSpPr>
          <p:cNvPr id="352" name="Google Shape;352;g2b81d471e45_0_7"/>
          <p:cNvSpPr txBox="1"/>
          <p:nvPr>
            <p:ph type="title"/>
          </p:nvPr>
        </p:nvSpPr>
        <p:spPr>
          <a:xfrm>
            <a:off x="967303" y="130541"/>
            <a:ext cx="9720000" cy="1499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0C0C0C"/>
              </a:buClr>
              <a:buSzPct val="76923"/>
              <a:buFont typeface="Twentieth Century"/>
              <a:buNone/>
            </a:pPr>
            <a:r>
              <a:rPr lang="en-US" sz="6500">
                <a:solidFill>
                  <a:schemeClr val="dk1"/>
                </a:solidFill>
              </a:rPr>
              <a:t>Model Pipelines </a:t>
            </a:r>
            <a:endParaRPr sz="6500">
              <a:solidFill>
                <a:schemeClr val="dk1"/>
              </a:solidFill>
            </a:endParaRPr>
          </a:p>
          <a:p>
            <a:pPr indent="0" lvl="0" marL="0" rtl="0" algn="l">
              <a:lnSpc>
                <a:spcPct val="80000"/>
              </a:lnSpc>
              <a:spcBef>
                <a:spcPts val="0"/>
              </a:spcBef>
              <a:spcAft>
                <a:spcPts val="0"/>
              </a:spcAft>
              <a:buClr>
                <a:srgbClr val="0C0C0C"/>
              </a:buClr>
              <a:buSzPct val="76923"/>
              <a:buFont typeface="Twentieth Century"/>
              <a:buNone/>
            </a:pPr>
            <a:r>
              <a:t/>
            </a:r>
            <a:endParaRPr sz="6500">
              <a:solidFill>
                <a:schemeClr val="dk1"/>
              </a:solidFill>
            </a:endParaRPr>
          </a:p>
        </p:txBody>
      </p:sp>
      <p:sp>
        <p:nvSpPr>
          <p:cNvPr id="353" name="Google Shape;353;g2b81d471e45_0_7"/>
          <p:cNvSpPr txBox="1"/>
          <p:nvPr/>
        </p:nvSpPr>
        <p:spPr>
          <a:xfrm>
            <a:off x="606225" y="1326125"/>
            <a:ext cx="3493500" cy="536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500"/>
              </a:spcBef>
              <a:spcAft>
                <a:spcPts val="0"/>
              </a:spcAft>
              <a:buClr>
                <a:srgbClr val="0D0D0D"/>
              </a:buClr>
              <a:buSzPts val="1800"/>
              <a:buFont typeface="Twentieth Century"/>
              <a:buChar char="●"/>
            </a:pPr>
            <a:r>
              <a:rPr lang="en-US" sz="1800">
                <a:solidFill>
                  <a:srgbClr val="0D0D0D"/>
                </a:solidFill>
                <a:latin typeface="Twentieth Century"/>
                <a:ea typeface="Twentieth Century"/>
                <a:cs typeface="Twentieth Century"/>
                <a:sym typeface="Twentieth Century"/>
              </a:rPr>
              <a:t>Our project uses a structured model pipeline to streamline the process of training, evaluating, and selecting machine learning models.</a:t>
            </a:r>
            <a:endParaRPr sz="1800">
              <a:solidFill>
                <a:srgbClr val="0D0D0D"/>
              </a:solidFill>
              <a:latin typeface="Twentieth Century"/>
              <a:ea typeface="Twentieth Century"/>
              <a:cs typeface="Twentieth Century"/>
              <a:sym typeface="Twentieth Century"/>
            </a:endParaRPr>
          </a:p>
          <a:p>
            <a:pPr indent="-342900" lvl="0" marL="457200" rtl="0" algn="l">
              <a:lnSpc>
                <a:spcPct val="115000"/>
              </a:lnSpc>
              <a:spcBef>
                <a:spcPts val="0"/>
              </a:spcBef>
              <a:spcAft>
                <a:spcPts val="0"/>
              </a:spcAft>
              <a:buClr>
                <a:srgbClr val="0D0D0D"/>
              </a:buClr>
              <a:buSzPts val="1800"/>
              <a:buFont typeface="Twentieth Century"/>
              <a:buChar char="●"/>
            </a:pPr>
            <a:r>
              <a:rPr lang="en-US" sz="1800">
                <a:solidFill>
                  <a:srgbClr val="0D0D0D"/>
                </a:solidFill>
                <a:latin typeface="Twentieth Century"/>
                <a:ea typeface="Twentieth Century"/>
                <a:cs typeface="Twentieth Century"/>
                <a:sym typeface="Twentieth Century"/>
              </a:rPr>
              <a:t>This pipeline approach models are handled and compared,  for the project's long-term success and maintainability.</a:t>
            </a:r>
            <a:endParaRPr sz="1800">
              <a:solidFill>
                <a:srgbClr val="0D0D0D"/>
              </a:solidFill>
              <a:latin typeface="Twentieth Century"/>
              <a:ea typeface="Twentieth Century"/>
              <a:cs typeface="Twentieth Century"/>
              <a:sym typeface="Twentieth Century"/>
            </a:endParaRPr>
          </a:p>
          <a:p>
            <a:pPr indent="-342900" lvl="0" marL="457200" rtl="0" algn="l">
              <a:lnSpc>
                <a:spcPct val="115000"/>
              </a:lnSpc>
              <a:spcBef>
                <a:spcPts val="0"/>
              </a:spcBef>
              <a:spcAft>
                <a:spcPts val="0"/>
              </a:spcAft>
              <a:buClr>
                <a:srgbClr val="0D0D0D"/>
              </a:buClr>
              <a:buSzPts val="1800"/>
              <a:buFont typeface="Twentieth Century"/>
              <a:buChar char="●"/>
            </a:pPr>
            <a:r>
              <a:rPr lang="en-US" sz="1800">
                <a:solidFill>
                  <a:srgbClr val="0D0D0D"/>
                </a:solidFill>
                <a:latin typeface="Twentieth Century"/>
                <a:ea typeface="Twentieth Century"/>
                <a:cs typeface="Twentieth Century"/>
                <a:sym typeface="Twentieth Century"/>
              </a:rPr>
              <a:t>It allows comparison of multiple machine learning models by automating the hyperparameter tuning process through GridSearchCV.</a:t>
            </a:r>
            <a:endParaRPr sz="1800">
              <a:solidFill>
                <a:srgbClr val="0D0D0D"/>
              </a:solidFill>
              <a:latin typeface="Twentieth Century"/>
              <a:ea typeface="Twentieth Century"/>
              <a:cs typeface="Twentieth Century"/>
              <a:sym typeface="Twentieth Century"/>
            </a:endParaRPr>
          </a:p>
          <a:p>
            <a:pPr indent="0" lvl="0" marL="0" rtl="0" algn="l">
              <a:spcBef>
                <a:spcPts val="1500"/>
              </a:spcBef>
              <a:spcAft>
                <a:spcPts val="0"/>
              </a:spcAft>
              <a:buNone/>
            </a:pPr>
            <a:r>
              <a:t/>
            </a:r>
            <a:endParaRPr sz="2200">
              <a:solidFill>
                <a:schemeClr val="dk1"/>
              </a:solidFill>
              <a:latin typeface="Twentieth Century"/>
              <a:ea typeface="Twentieth Century"/>
              <a:cs typeface="Twentieth Century"/>
              <a:sym typeface="Twentieth Century"/>
            </a:endParaRPr>
          </a:p>
        </p:txBody>
      </p:sp>
      <p:pic>
        <p:nvPicPr>
          <p:cNvPr id="354" name="Google Shape;354;g2b81d471e45_0_7"/>
          <p:cNvPicPr preferRelativeResize="0"/>
          <p:nvPr/>
        </p:nvPicPr>
        <p:blipFill>
          <a:blip r:embed="rId4">
            <a:alphaModFix/>
          </a:blip>
          <a:stretch>
            <a:fillRect/>
          </a:stretch>
        </p:blipFill>
        <p:spPr>
          <a:xfrm>
            <a:off x="4364975" y="1326125"/>
            <a:ext cx="7705725" cy="513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8" name="Shape 358"/>
        <p:cNvGrpSpPr/>
        <p:nvPr/>
      </p:nvGrpSpPr>
      <p:grpSpPr>
        <a:xfrm>
          <a:off x="0" y="0"/>
          <a:ext cx="0" cy="0"/>
          <a:chOff x="0" y="0"/>
          <a:chExt cx="0" cy="0"/>
        </a:xfrm>
      </p:grpSpPr>
      <p:pic>
        <p:nvPicPr>
          <p:cNvPr descr="Close-up of a blue and white water surface&#10;&#10;Description automatically generated" id="359" name="Google Shape;359;g2b81d471e45_0_45"/>
          <p:cNvPicPr preferRelativeResize="0"/>
          <p:nvPr/>
        </p:nvPicPr>
        <p:blipFill rotWithShape="1">
          <a:blip r:embed="rId3">
            <a:alphaModFix/>
          </a:blip>
          <a:srcRect b="0" l="0" r="0" t="15732"/>
          <a:stretch/>
        </p:blipFill>
        <p:spPr>
          <a:xfrm>
            <a:off x="20" y="10"/>
            <a:ext cx="12191980" cy="6857990"/>
          </a:xfrm>
          <a:prstGeom prst="rect">
            <a:avLst/>
          </a:prstGeom>
          <a:noFill/>
          <a:ln>
            <a:noFill/>
          </a:ln>
        </p:spPr>
      </p:pic>
      <p:sp>
        <p:nvSpPr>
          <p:cNvPr id="360" name="Google Shape;360;g2b81d471e45_0_45"/>
          <p:cNvSpPr txBox="1"/>
          <p:nvPr>
            <p:ph type="title"/>
          </p:nvPr>
        </p:nvSpPr>
        <p:spPr>
          <a:xfrm>
            <a:off x="967300" y="130547"/>
            <a:ext cx="9720000" cy="9492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5000"/>
              <a:buFont typeface="Twentieth Century"/>
              <a:buNone/>
            </a:pPr>
            <a:r>
              <a:rPr b="1" lang="en-US" sz="4400">
                <a:solidFill>
                  <a:srgbClr val="0D0D0D"/>
                </a:solidFill>
              </a:rPr>
              <a:t>GridSearchCV</a:t>
            </a:r>
            <a:endParaRPr b="1" sz="7600">
              <a:solidFill>
                <a:schemeClr val="dk1"/>
              </a:solidFill>
            </a:endParaRPr>
          </a:p>
        </p:txBody>
      </p:sp>
      <p:sp>
        <p:nvSpPr>
          <p:cNvPr id="361" name="Google Shape;361;g2b81d471e45_0_45"/>
          <p:cNvSpPr txBox="1"/>
          <p:nvPr/>
        </p:nvSpPr>
        <p:spPr>
          <a:xfrm>
            <a:off x="303125" y="1231400"/>
            <a:ext cx="6573900" cy="52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US" sz="2000">
                <a:solidFill>
                  <a:srgbClr val="0D0D0D"/>
                </a:solidFill>
                <a:latin typeface="Twentieth Century"/>
                <a:ea typeface="Twentieth Century"/>
                <a:cs typeface="Twentieth Century"/>
                <a:sym typeface="Twentieth Century"/>
              </a:rPr>
              <a:t>GridSearchCV is a powerful tool provided by </a:t>
            </a:r>
            <a:r>
              <a:rPr b="1" lang="en-US" sz="2000">
                <a:solidFill>
                  <a:srgbClr val="0D0D0D"/>
                </a:solidFill>
                <a:latin typeface="Twentieth Century"/>
                <a:ea typeface="Twentieth Century"/>
                <a:cs typeface="Twentieth Century"/>
                <a:sym typeface="Twentieth Century"/>
              </a:rPr>
              <a:t>the scikit-learn library in Python</a:t>
            </a:r>
            <a:r>
              <a:rPr lang="en-US" sz="2000">
                <a:solidFill>
                  <a:srgbClr val="0D0D0D"/>
                </a:solidFill>
                <a:latin typeface="Twentieth Century"/>
                <a:ea typeface="Twentieth Century"/>
                <a:cs typeface="Twentieth Century"/>
                <a:sym typeface="Twentieth Century"/>
              </a:rPr>
              <a:t>, designed to automate the process of tuning parameters of a model to find the best possible configuration for optimal performance. </a:t>
            </a:r>
            <a:endParaRPr sz="1900">
              <a:solidFill>
                <a:srgbClr val="0D0D0D"/>
              </a:solidFill>
              <a:latin typeface="Twentieth Century"/>
              <a:ea typeface="Twentieth Century"/>
              <a:cs typeface="Twentieth Century"/>
              <a:sym typeface="Twentieth Century"/>
            </a:endParaRPr>
          </a:p>
          <a:p>
            <a:pPr indent="0" lvl="0" marL="457200" rtl="0" algn="l">
              <a:lnSpc>
                <a:spcPct val="115000"/>
              </a:lnSpc>
              <a:spcBef>
                <a:spcPts val="1500"/>
              </a:spcBef>
              <a:spcAft>
                <a:spcPts val="0"/>
              </a:spcAft>
              <a:buNone/>
            </a:pPr>
            <a:r>
              <a:rPr b="1" lang="en-US" sz="1900">
                <a:solidFill>
                  <a:srgbClr val="0D0D0D"/>
                </a:solidFill>
                <a:latin typeface="Twentieth Century"/>
                <a:ea typeface="Twentieth Century"/>
                <a:cs typeface="Twentieth Century"/>
                <a:sym typeface="Twentieth Century"/>
              </a:rPr>
              <a:t>Random Forest Tuning Parameters</a:t>
            </a:r>
            <a:endParaRPr b="1" sz="1900">
              <a:solidFill>
                <a:srgbClr val="0D0D0D"/>
              </a:solidFill>
              <a:latin typeface="Twentieth Century"/>
              <a:ea typeface="Twentieth Century"/>
              <a:cs typeface="Twentieth Century"/>
              <a:sym typeface="Twentieth Century"/>
            </a:endParaRPr>
          </a:p>
          <a:p>
            <a:pPr indent="-349250" lvl="0" marL="457200" rtl="0" algn="l">
              <a:lnSpc>
                <a:spcPct val="115000"/>
              </a:lnSpc>
              <a:spcBef>
                <a:spcPts val="1500"/>
              </a:spcBef>
              <a:spcAft>
                <a:spcPts val="0"/>
              </a:spcAft>
              <a:buClr>
                <a:srgbClr val="0D0D0D"/>
              </a:buClr>
              <a:buSzPts val="1900"/>
              <a:buFont typeface="Twentieth Century"/>
              <a:buChar char="●"/>
            </a:pPr>
            <a:r>
              <a:rPr lang="en-US" sz="1900">
                <a:solidFill>
                  <a:srgbClr val="0D0D0D"/>
                </a:solidFill>
                <a:latin typeface="Twentieth Century"/>
                <a:ea typeface="Twentieth Century"/>
                <a:cs typeface="Twentieth Century"/>
                <a:sym typeface="Twentieth Century"/>
              </a:rPr>
              <a:t>Parameters: Number of trees (n_estimators), maximum depth of trees (max_depth), and minimum number of samples required to split an internal node (min_samples_split).</a:t>
            </a:r>
            <a:endParaRPr sz="1900">
              <a:solidFill>
                <a:srgbClr val="0D0D0D"/>
              </a:solidFill>
              <a:latin typeface="Twentieth Century"/>
              <a:ea typeface="Twentieth Century"/>
              <a:cs typeface="Twentieth Century"/>
              <a:sym typeface="Twentieth Century"/>
            </a:endParaRPr>
          </a:p>
          <a:p>
            <a:pPr indent="-349250" lvl="0" marL="457200" rtl="0" algn="l">
              <a:lnSpc>
                <a:spcPct val="115000"/>
              </a:lnSpc>
              <a:spcBef>
                <a:spcPts val="0"/>
              </a:spcBef>
              <a:spcAft>
                <a:spcPts val="0"/>
              </a:spcAft>
              <a:buClr>
                <a:srgbClr val="0D0D0D"/>
              </a:buClr>
              <a:buSzPts val="1900"/>
              <a:buFont typeface="Twentieth Century"/>
              <a:buChar char="●"/>
            </a:pPr>
            <a:r>
              <a:rPr lang="en-US" sz="1900">
                <a:solidFill>
                  <a:srgbClr val="0D0D0D"/>
                </a:solidFill>
                <a:latin typeface="Twentieth Century"/>
                <a:ea typeface="Twentieth Century"/>
                <a:cs typeface="Twentieth Century"/>
                <a:sym typeface="Twentieth Century"/>
              </a:rPr>
              <a:t>Value Range: n_estimators [100, 200], max_depth [None, 10, 20], and min_samples_split [2, 5].</a:t>
            </a:r>
            <a:endParaRPr sz="1900">
              <a:solidFill>
                <a:srgbClr val="0D0D0D"/>
              </a:solidFill>
              <a:latin typeface="Twentieth Century"/>
              <a:ea typeface="Twentieth Century"/>
              <a:cs typeface="Twentieth Century"/>
              <a:sym typeface="Twentieth Century"/>
            </a:endParaRPr>
          </a:p>
          <a:p>
            <a:pPr indent="-349250" lvl="0" marL="457200" rtl="0" algn="l">
              <a:lnSpc>
                <a:spcPct val="115000"/>
              </a:lnSpc>
              <a:spcBef>
                <a:spcPts val="0"/>
              </a:spcBef>
              <a:spcAft>
                <a:spcPts val="0"/>
              </a:spcAft>
              <a:buClr>
                <a:srgbClr val="0D0D0D"/>
              </a:buClr>
              <a:buSzPts val="1900"/>
              <a:buFont typeface="Twentieth Century"/>
              <a:buChar char="●"/>
            </a:pPr>
            <a:r>
              <a:rPr lang="en-US" sz="1900">
                <a:solidFill>
                  <a:srgbClr val="0D0D0D"/>
                </a:solidFill>
                <a:latin typeface="Twentieth Century"/>
                <a:ea typeface="Twentieth Century"/>
                <a:cs typeface="Twentieth Century"/>
                <a:sym typeface="Twentieth Century"/>
              </a:rPr>
              <a:t>Goal: Balance model complexity with prediction accuracy.</a:t>
            </a:r>
            <a:endParaRPr sz="1900">
              <a:solidFill>
                <a:srgbClr val="0D0D0D"/>
              </a:solidFill>
              <a:latin typeface="Twentieth Century"/>
              <a:ea typeface="Twentieth Century"/>
              <a:cs typeface="Twentieth Century"/>
              <a:sym typeface="Twentieth Century"/>
            </a:endParaRPr>
          </a:p>
          <a:p>
            <a:pPr indent="0" lvl="0" marL="0" rtl="0" algn="l">
              <a:lnSpc>
                <a:spcPct val="115000"/>
              </a:lnSpc>
              <a:spcBef>
                <a:spcPts val="1500"/>
              </a:spcBef>
              <a:spcAft>
                <a:spcPts val="1500"/>
              </a:spcAft>
              <a:buNone/>
            </a:pPr>
            <a:r>
              <a:t/>
            </a:r>
            <a:endParaRPr sz="2400">
              <a:solidFill>
                <a:schemeClr val="dk1"/>
              </a:solidFill>
              <a:latin typeface="Twentieth Century"/>
              <a:ea typeface="Twentieth Century"/>
              <a:cs typeface="Twentieth Century"/>
              <a:sym typeface="Twentieth Century"/>
            </a:endParaRPr>
          </a:p>
        </p:txBody>
      </p:sp>
      <p:pic>
        <p:nvPicPr>
          <p:cNvPr id="362" name="Google Shape;362;g2b81d471e45_0_45"/>
          <p:cNvPicPr preferRelativeResize="0"/>
          <p:nvPr/>
        </p:nvPicPr>
        <p:blipFill>
          <a:blip r:embed="rId4">
            <a:alphaModFix/>
          </a:blip>
          <a:stretch>
            <a:fillRect/>
          </a:stretch>
        </p:blipFill>
        <p:spPr>
          <a:xfrm>
            <a:off x="7028500" y="1079750"/>
            <a:ext cx="4906675" cy="544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g2b81d471e45_0_56"/>
          <p:cNvSpPr txBox="1"/>
          <p:nvPr>
            <p:ph type="title"/>
          </p:nvPr>
        </p:nvSpPr>
        <p:spPr>
          <a:xfrm>
            <a:off x="1137025" y="609600"/>
            <a:ext cx="8827800" cy="583800"/>
          </a:xfrm>
          <a:prstGeom prst="rect">
            <a:avLst/>
          </a:prstGeom>
          <a:noFill/>
          <a:ln>
            <a:noFill/>
          </a:ln>
        </p:spPr>
        <p:txBody>
          <a:bodyPr anchorCtr="0" anchor="ctr" bIns="45700" lIns="91425" spcFirstLastPara="1" rIns="91425" wrap="square" tIns="45700">
            <a:noAutofit/>
          </a:bodyPr>
          <a:lstStyle/>
          <a:p>
            <a:pPr indent="0" lvl="0" marL="0" rtl="0" algn="l">
              <a:lnSpc>
                <a:spcPct val="160000"/>
              </a:lnSpc>
              <a:spcBef>
                <a:spcPts val="1400"/>
              </a:spcBef>
              <a:spcAft>
                <a:spcPts val="0"/>
              </a:spcAft>
              <a:buClr>
                <a:schemeClr val="dk1"/>
              </a:buClr>
              <a:buSzPts val="990"/>
              <a:buFont typeface="Arial"/>
              <a:buNone/>
            </a:pPr>
            <a:r>
              <a:rPr b="1" lang="en-US" sz="2735">
                <a:solidFill>
                  <a:srgbClr val="0D0D0D"/>
                </a:solidFill>
                <a:highlight>
                  <a:srgbClr val="FFFFFF"/>
                </a:highlight>
              </a:rPr>
              <a:t>Integrating Flask App with Machine Learning Models</a:t>
            </a:r>
            <a:endParaRPr b="1" sz="2735">
              <a:solidFill>
                <a:srgbClr val="0D0D0D"/>
              </a:solidFill>
              <a:highlight>
                <a:srgbClr val="FFFFFF"/>
              </a:highlight>
            </a:endParaRPr>
          </a:p>
          <a:p>
            <a:pPr indent="0" lvl="0" marL="0" rtl="0" algn="l">
              <a:lnSpc>
                <a:spcPct val="80000"/>
              </a:lnSpc>
              <a:spcBef>
                <a:spcPts val="400"/>
              </a:spcBef>
              <a:spcAft>
                <a:spcPts val="0"/>
              </a:spcAft>
              <a:buClr>
                <a:srgbClr val="0C0C0C"/>
              </a:buClr>
              <a:buSzPts val="4500"/>
              <a:buFont typeface="Twentieth Century"/>
              <a:buNone/>
            </a:pPr>
            <a:r>
              <a:t/>
            </a:r>
            <a:endParaRPr sz="4500"/>
          </a:p>
        </p:txBody>
      </p:sp>
      <p:pic>
        <p:nvPicPr>
          <p:cNvPr id="368" name="Google Shape;368;g2b81d471e45_0_56"/>
          <p:cNvPicPr preferRelativeResize="0"/>
          <p:nvPr/>
        </p:nvPicPr>
        <p:blipFill>
          <a:blip r:embed="rId3">
            <a:alphaModFix/>
          </a:blip>
          <a:stretch>
            <a:fillRect/>
          </a:stretch>
        </p:blipFill>
        <p:spPr>
          <a:xfrm>
            <a:off x="776700" y="1101819"/>
            <a:ext cx="10779601" cy="3880656"/>
          </a:xfrm>
          <a:prstGeom prst="rect">
            <a:avLst/>
          </a:prstGeom>
          <a:noFill/>
          <a:ln>
            <a:noFill/>
          </a:ln>
        </p:spPr>
      </p:pic>
      <p:pic>
        <p:nvPicPr>
          <p:cNvPr id="369" name="Google Shape;369;g2b81d471e45_0_56"/>
          <p:cNvPicPr preferRelativeResize="0"/>
          <p:nvPr/>
        </p:nvPicPr>
        <p:blipFill>
          <a:blip r:embed="rId4">
            <a:alphaModFix/>
          </a:blip>
          <a:stretch>
            <a:fillRect/>
          </a:stretch>
        </p:blipFill>
        <p:spPr>
          <a:xfrm>
            <a:off x="1137025" y="4755125"/>
            <a:ext cx="10457500" cy="187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g2b81d471e45_0_64"/>
          <p:cNvSpPr txBox="1"/>
          <p:nvPr>
            <p:ph type="title"/>
          </p:nvPr>
        </p:nvSpPr>
        <p:spPr>
          <a:xfrm>
            <a:off x="1137025" y="378900"/>
            <a:ext cx="6831300" cy="966300"/>
          </a:xfrm>
          <a:prstGeom prst="rect">
            <a:avLst/>
          </a:prstGeom>
          <a:noFill/>
          <a:ln>
            <a:noFill/>
          </a:ln>
        </p:spPr>
        <p:txBody>
          <a:bodyPr anchorCtr="0" anchor="ctr" bIns="45700" lIns="91425" spcFirstLastPara="1" rIns="91425" wrap="square" tIns="45700">
            <a:noAutofit/>
          </a:bodyPr>
          <a:lstStyle/>
          <a:p>
            <a:pPr indent="0" lvl="0" marL="0" rtl="0" algn="l">
              <a:lnSpc>
                <a:spcPct val="160000"/>
              </a:lnSpc>
              <a:spcBef>
                <a:spcPts val="1400"/>
              </a:spcBef>
              <a:spcAft>
                <a:spcPts val="0"/>
              </a:spcAft>
              <a:buClr>
                <a:schemeClr val="dk1"/>
              </a:buClr>
              <a:buSzPts val="990"/>
              <a:buFont typeface="Arial"/>
              <a:buNone/>
            </a:pPr>
            <a:r>
              <a:rPr b="1" lang="en-US" sz="2835">
                <a:solidFill>
                  <a:srgbClr val="0D0D0D"/>
                </a:solidFill>
                <a:highlight>
                  <a:srgbClr val="FFFFFF"/>
                </a:highlight>
              </a:rPr>
              <a:t>Integrating Flask App with Github</a:t>
            </a:r>
            <a:endParaRPr b="1" sz="2835">
              <a:solidFill>
                <a:srgbClr val="0D0D0D"/>
              </a:solidFill>
              <a:highlight>
                <a:srgbClr val="FFFFFF"/>
              </a:highlight>
            </a:endParaRPr>
          </a:p>
          <a:p>
            <a:pPr indent="0" lvl="0" marL="0" rtl="0" algn="l">
              <a:lnSpc>
                <a:spcPct val="80000"/>
              </a:lnSpc>
              <a:spcBef>
                <a:spcPts val="400"/>
              </a:spcBef>
              <a:spcAft>
                <a:spcPts val="0"/>
              </a:spcAft>
              <a:buClr>
                <a:srgbClr val="0C0C0C"/>
              </a:buClr>
              <a:buSzPts val="4500"/>
              <a:buFont typeface="Twentieth Century"/>
              <a:buNone/>
            </a:pPr>
            <a:r>
              <a:t/>
            </a:r>
            <a:endParaRPr sz="4500"/>
          </a:p>
        </p:txBody>
      </p:sp>
      <p:sp>
        <p:nvSpPr>
          <p:cNvPr id="375" name="Google Shape;375;g2b81d471e45_0_64"/>
          <p:cNvSpPr txBox="1"/>
          <p:nvPr/>
        </p:nvSpPr>
        <p:spPr>
          <a:xfrm>
            <a:off x="1137025" y="829500"/>
            <a:ext cx="8506200" cy="5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150" u="sng">
                <a:solidFill>
                  <a:schemeClr val="dk1"/>
                </a:solidFill>
                <a:highlight>
                  <a:srgbClr val="D0E0E3"/>
                </a:highlight>
              </a:rPr>
              <a:t>https://github.com/RamishFatimaa/OpticalDiseases.git</a:t>
            </a:r>
            <a:endParaRPr b="1" i="1" u="sng">
              <a:highlight>
                <a:srgbClr val="D0E0E3"/>
              </a:highlight>
            </a:endParaRPr>
          </a:p>
        </p:txBody>
      </p:sp>
      <p:pic>
        <p:nvPicPr>
          <p:cNvPr id="376" name="Google Shape;376;g2b81d471e45_0_64"/>
          <p:cNvPicPr preferRelativeResize="0"/>
          <p:nvPr/>
        </p:nvPicPr>
        <p:blipFill>
          <a:blip r:embed="rId3">
            <a:alphaModFix/>
          </a:blip>
          <a:stretch>
            <a:fillRect/>
          </a:stretch>
        </p:blipFill>
        <p:spPr>
          <a:xfrm>
            <a:off x="474425" y="1535500"/>
            <a:ext cx="8715375" cy="4600575"/>
          </a:xfrm>
          <a:prstGeom prst="rect">
            <a:avLst/>
          </a:prstGeom>
          <a:noFill/>
          <a:ln>
            <a:noFill/>
          </a:ln>
        </p:spPr>
      </p:pic>
      <p:pic>
        <p:nvPicPr>
          <p:cNvPr id="377" name="Google Shape;377;g2b81d471e45_0_64"/>
          <p:cNvPicPr preferRelativeResize="0"/>
          <p:nvPr/>
        </p:nvPicPr>
        <p:blipFill>
          <a:blip r:embed="rId4">
            <a:alphaModFix/>
          </a:blip>
          <a:stretch>
            <a:fillRect/>
          </a:stretch>
        </p:blipFill>
        <p:spPr>
          <a:xfrm>
            <a:off x="9189800" y="2443825"/>
            <a:ext cx="2927175" cy="2783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g1f1b3d5fbfc_2_90"/>
          <p:cNvSpPr txBox="1"/>
          <p:nvPr>
            <p:ph type="title"/>
          </p:nvPr>
        </p:nvSpPr>
        <p:spPr>
          <a:xfrm>
            <a:off x="838200" y="480988"/>
            <a:ext cx="10515600" cy="11334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rgbClr val="0C0C0C"/>
              </a:buClr>
              <a:buSzPts val="5200"/>
              <a:buFont typeface="Twentieth Century"/>
              <a:buNone/>
            </a:pPr>
            <a:r>
              <a:rPr lang="en-US" sz="5200"/>
              <a:t>Analytics Hierarchy</a:t>
            </a:r>
            <a:endParaRPr/>
          </a:p>
        </p:txBody>
      </p:sp>
      <p:pic>
        <p:nvPicPr>
          <p:cNvPr id="184" name="Google Shape;184;g1f1b3d5fbfc_2_90"/>
          <p:cNvPicPr preferRelativeResize="0"/>
          <p:nvPr/>
        </p:nvPicPr>
        <p:blipFill>
          <a:blip r:embed="rId3">
            <a:alphaModFix/>
          </a:blip>
          <a:stretch>
            <a:fillRect/>
          </a:stretch>
        </p:blipFill>
        <p:spPr>
          <a:xfrm>
            <a:off x="1373775" y="1741200"/>
            <a:ext cx="9346475" cy="482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1" name="Shape 381"/>
        <p:cNvGrpSpPr/>
        <p:nvPr/>
      </p:nvGrpSpPr>
      <p:grpSpPr>
        <a:xfrm>
          <a:off x="0" y="0"/>
          <a:ext cx="0" cy="0"/>
          <a:chOff x="0" y="0"/>
          <a:chExt cx="0" cy="0"/>
        </a:xfrm>
      </p:grpSpPr>
      <p:sp>
        <p:nvSpPr>
          <p:cNvPr id="382" name="Google Shape;382;g2b81d471e45_0_81"/>
          <p:cNvSpPr txBox="1"/>
          <p:nvPr>
            <p:ph type="title"/>
          </p:nvPr>
        </p:nvSpPr>
        <p:spPr>
          <a:xfrm>
            <a:off x="1137025" y="113675"/>
            <a:ext cx="6831300" cy="1231500"/>
          </a:xfrm>
          <a:prstGeom prst="rect">
            <a:avLst/>
          </a:prstGeom>
          <a:noFill/>
          <a:ln>
            <a:noFill/>
          </a:ln>
        </p:spPr>
        <p:txBody>
          <a:bodyPr anchorCtr="0" anchor="ctr" bIns="45700" lIns="91425" spcFirstLastPara="1" rIns="91425" wrap="square" tIns="45700">
            <a:noAutofit/>
          </a:bodyPr>
          <a:lstStyle/>
          <a:p>
            <a:pPr indent="0" lvl="0" marL="0" rtl="0" algn="l">
              <a:lnSpc>
                <a:spcPct val="160000"/>
              </a:lnSpc>
              <a:spcBef>
                <a:spcPts val="1400"/>
              </a:spcBef>
              <a:spcAft>
                <a:spcPts val="0"/>
              </a:spcAft>
              <a:buClr>
                <a:schemeClr val="dk1"/>
              </a:buClr>
              <a:buSzPts val="990"/>
              <a:buFont typeface="Arial"/>
              <a:buNone/>
            </a:pPr>
            <a:r>
              <a:rPr b="1" lang="en-US" sz="2835">
                <a:solidFill>
                  <a:srgbClr val="0D0D0D"/>
                </a:solidFill>
                <a:highlight>
                  <a:srgbClr val="FFFFFF"/>
                </a:highlight>
              </a:rPr>
              <a:t>Software  Development Practices</a:t>
            </a:r>
            <a:endParaRPr b="1" sz="2835">
              <a:solidFill>
                <a:srgbClr val="0D0D0D"/>
              </a:solidFill>
              <a:highlight>
                <a:srgbClr val="FFFFFF"/>
              </a:highlight>
            </a:endParaRPr>
          </a:p>
          <a:p>
            <a:pPr indent="0" lvl="0" marL="0" rtl="0" algn="l">
              <a:lnSpc>
                <a:spcPct val="80000"/>
              </a:lnSpc>
              <a:spcBef>
                <a:spcPts val="400"/>
              </a:spcBef>
              <a:spcAft>
                <a:spcPts val="0"/>
              </a:spcAft>
              <a:buClr>
                <a:srgbClr val="0C0C0C"/>
              </a:buClr>
              <a:buSzPts val="4500"/>
              <a:buFont typeface="Twentieth Century"/>
              <a:buNone/>
            </a:pPr>
            <a:r>
              <a:t/>
            </a:r>
            <a:endParaRPr sz="4500"/>
          </a:p>
        </p:txBody>
      </p:sp>
      <p:sp>
        <p:nvSpPr>
          <p:cNvPr id="383" name="Google Shape;383;g2b81d471e45_0_81"/>
          <p:cNvSpPr txBox="1"/>
          <p:nvPr/>
        </p:nvSpPr>
        <p:spPr>
          <a:xfrm>
            <a:off x="1137025" y="829500"/>
            <a:ext cx="85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u="sng">
              <a:highlight>
                <a:srgbClr val="D0E0E3"/>
              </a:highlight>
            </a:endParaRPr>
          </a:p>
        </p:txBody>
      </p:sp>
      <p:sp>
        <p:nvSpPr>
          <p:cNvPr id="384" name="Google Shape;384;g2b81d471e45_0_81"/>
          <p:cNvSpPr txBox="1"/>
          <p:nvPr/>
        </p:nvSpPr>
        <p:spPr>
          <a:xfrm>
            <a:off x="1137025" y="829500"/>
            <a:ext cx="8354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sz="1200">
              <a:solidFill>
                <a:srgbClr val="0D0D0D"/>
              </a:solidFill>
              <a:highlight>
                <a:srgbClr val="FFFFFF"/>
              </a:highlight>
              <a:latin typeface="Roboto"/>
              <a:ea typeface="Roboto"/>
              <a:cs typeface="Roboto"/>
              <a:sym typeface="Roboto"/>
            </a:endParaRPr>
          </a:p>
        </p:txBody>
      </p:sp>
      <p:grpSp>
        <p:nvGrpSpPr>
          <p:cNvPr id="385" name="Google Shape;385;g2b81d471e45_0_81"/>
          <p:cNvGrpSpPr/>
          <p:nvPr/>
        </p:nvGrpSpPr>
        <p:grpSpPr>
          <a:xfrm>
            <a:off x="7837104" y="954910"/>
            <a:ext cx="3315842" cy="4948342"/>
            <a:chOff x="1118224" y="283725"/>
            <a:chExt cx="2090826" cy="4076400"/>
          </a:xfrm>
        </p:grpSpPr>
        <p:sp>
          <p:nvSpPr>
            <p:cNvPr id="386" name="Google Shape;386;g2b81d471e45_0_81"/>
            <p:cNvSpPr/>
            <p:nvPr/>
          </p:nvSpPr>
          <p:spPr>
            <a:xfrm>
              <a:off x="1178650" y="283725"/>
              <a:ext cx="2030400" cy="40764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g2b81d471e45_0_81"/>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g2b81d471e45_0_81"/>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1D7E75"/>
                  </a:solidFill>
                  <a:latin typeface="Roboto Medium"/>
                  <a:ea typeface="Roboto Medium"/>
                  <a:cs typeface="Roboto Medium"/>
                  <a:sym typeface="Roboto Medium"/>
                </a:rPr>
                <a:t>Reliability</a:t>
              </a:r>
              <a:endParaRPr sz="1600">
                <a:solidFill>
                  <a:srgbClr val="1D7E75"/>
                </a:solidFill>
                <a:latin typeface="Roboto Medium"/>
                <a:ea typeface="Roboto Medium"/>
                <a:cs typeface="Roboto Medium"/>
                <a:sym typeface="Roboto Medium"/>
              </a:endParaRPr>
            </a:p>
          </p:txBody>
        </p:sp>
        <p:sp>
          <p:nvSpPr>
            <p:cNvPr id="389" name="Google Shape;389;g2b81d471e45_0_81"/>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900">
                <a:solidFill>
                  <a:srgbClr val="1D7E75"/>
                </a:solidFill>
                <a:latin typeface="Roboto"/>
                <a:ea typeface="Roboto"/>
                <a:cs typeface="Roboto"/>
                <a:sym typeface="Roboto"/>
              </a:endParaRPr>
            </a:p>
          </p:txBody>
        </p:sp>
        <p:sp>
          <p:nvSpPr>
            <p:cNvPr id="390" name="Google Shape;390;g2b81d471e45_0_81"/>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1D7E75"/>
                  </a:solidFill>
                  <a:latin typeface="Roboto"/>
                  <a:ea typeface="Roboto"/>
                  <a:cs typeface="Roboto"/>
                  <a:sym typeface="Roboto"/>
                </a:rPr>
                <a:t>98</a:t>
              </a:r>
              <a:r>
                <a:rPr lang="en-US" sz="5300">
                  <a:solidFill>
                    <a:srgbClr val="1D7E75"/>
                  </a:solidFill>
                  <a:latin typeface="Roboto Thin"/>
                  <a:ea typeface="Roboto Thin"/>
                  <a:cs typeface="Roboto Thin"/>
                  <a:sym typeface="Roboto Thin"/>
                </a:rPr>
                <a:t>%</a:t>
              </a:r>
              <a:endParaRPr sz="5300">
                <a:solidFill>
                  <a:srgbClr val="1D7E75"/>
                </a:solidFill>
                <a:latin typeface="Roboto Thin"/>
                <a:ea typeface="Roboto Thin"/>
                <a:cs typeface="Roboto Thin"/>
                <a:sym typeface="Roboto Thin"/>
              </a:endParaRPr>
            </a:p>
          </p:txBody>
        </p:sp>
        <p:sp>
          <p:nvSpPr>
            <p:cNvPr id="391" name="Google Shape;391;g2b81d471e45_0_81"/>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g2b81d471e45_0_81"/>
            <p:cNvSpPr/>
            <p:nvPr/>
          </p:nvSpPr>
          <p:spPr>
            <a:xfrm>
              <a:off x="1118300" y="2832339"/>
              <a:ext cx="2030400" cy="1425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lt1"/>
                  </a:solidFill>
                  <a:latin typeface="Twentieth Century"/>
                  <a:ea typeface="Twentieth Century"/>
                  <a:cs typeface="Twentieth Century"/>
                  <a:sym typeface="Twentieth Century"/>
                </a:rPr>
                <a:t>FUTURE:</a:t>
              </a:r>
              <a:br>
                <a:rPr b="1" lang="en-US" sz="1800">
                  <a:solidFill>
                    <a:schemeClr val="lt1"/>
                  </a:solidFill>
                  <a:latin typeface="Twentieth Century"/>
                  <a:ea typeface="Twentieth Century"/>
                  <a:cs typeface="Twentieth Century"/>
                  <a:sym typeface="Twentieth Century"/>
                </a:rPr>
              </a:br>
              <a:r>
                <a:rPr lang="en-US" sz="1600">
                  <a:solidFill>
                    <a:srgbClr val="0D0D0D"/>
                  </a:solidFill>
                  <a:highlight>
                    <a:srgbClr val="FFFFFF"/>
                  </a:highlight>
                  <a:latin typeface="Twentieth Century"/>
                  <a:ea typeface="Twentieth Century"/>
                  <a:cs typeface="Twentieth Century"/>
                  <a:sym typeface="Twentieth Century"/>
                </a:rPr>
                <a:t>Error handling and validation prevent crashes and ensure the application behaves as expected.</a:t>
              </a:r>
              <a:endParaRPr b="1" sz="2300">
                <a:solidFill>
                  <a:schemeClr val="lt1"/>
                </a:solidFill>
                <a:latin typeface="Twentieth Century"/>
                <a:ea typeface="Twentieth Century"/>
                <a:cs typeface="Twentieth Century"/>
                <a:sym typeface="Twentieth Century"/>
              </a:endParaRPr>
            </a:p>
            <a:p>
              <a:pPr indent="0" lvl="0" marL="0" rtl="0" algn="l">
                <a:lnSpc>
                  <a:spcPct val="115000"/>
                </a:lnSpc>
                <a:spcBef>
                  <a:spcPts val="0"/>
                </a:spcBef>
                <a:spcAft>
                  <a:spcPts val="0"/>
                </a:spcAft>
                <a:buNone/>
              </a:pPr>
              <a:r>
                <a:t/>
              </a:r>
              <a:endParaRPr sz="900">
                <a:solidFill>
                  <a:srgbClr val="FFFFFF"/>
                </a:solidFill>
                <a:latin typeface="Roboto"/>
                <a:ea typeface="Roboto"/>
                <a:cs typeface="Roboto"/>
                <a:sym typeface="Roboto"/>
              </a:endParaRPr>
            </a:p>
          </p:txBody>
        </p:sp>
      </p:grpSp>
      <p:grpSp>
        <p:nvGrpSpPr>
          <p:cNvPr id="393" name="Google Shape;393;g2b81d471e45_0_81"/>
          <p:cNvGrpSpPr/>
          <p:nvPr/>
        </p:nvGrpSpPr>
        <p:grpSpPr>
          <a:xfrm>
            <a:off x="4438146" y="954910"/>
            <a:ext cx="3315842" cy="4948342"/>
            <a:chOff x="1118224" y="283725"/>
            <a:chExt cx="2090826" cy="4076400"/>
          </a:xfrm>
        </p:grpSpPr>
        <p:sp>
          <p:nvSpPr>
            <p:cNvPr id="394" name="Google Shape;394;g2b81d471e45_0_81"/>
            <p:cNvSpPr/>
            <p:nvPr/>
          </p:nvSpPr>
          <p:spPr>
            <a:xfrm>
              <a:off x="1178650" y="283725"/>
              <a:ext cx="2030400" cy="40764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g2b81d471e45_0_81"/>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g2b81d471e45_0_81"/>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1D7E75"/>
                  </a:solidFill>
                  <a:latin typeface="Roboto Medium"/>
                  <a:ea typeface="Roboto Medium"/>
                  <a:cs typeface="Roboto Medium"/>
                  <a:sym typeface="Roboto Medium"/>
                </a:rPr>
                <a:t>Maintainability</a:t>
              </a:r>
              <a:endParaRPr sz="1600">
                <a:solidFill>
                  <a:srgbClr val="1D7E75"/>
                </a:solidFill>
                <a:latin typeface="Roboto Medium"/>
                <a:ea typeface="Roboto Medium"/>
                <a:cs typeface="Roboto Medium"/>
                <a:sym typeface="Roboto Medium"/>
              </a:endParaRPr>
            </a:p>
          </p:txBody>
        </p:sp>
        <p:sp>
          <p:nvSpPr>
            <p:cNvPr id="397" name="Google Shape;397;g2b81d471e45_0_81"/>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900">
                <a:solidFill>
                  <a:srgbClr val="1D7E75"/>
                </a:solidFill>
                <a:latin typeface="Roboto"/>
                <a:ea typeface="Roboto"/>
                <a:cs typeface="Roboto"/>
                <a:sym typeface="Roboto"/>
              </a:endParaRPr>
            </a:p>
          </p:txBody>
        </p:sp>
        <p:sp>
          <p:nvSpPr>
            <p:cNvPr id="398" name="Google Shape;398;g2b81d471e45_0_81"/>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1D7E75"/>
                  </a:solidFill>
                  <a:latin typeface="Roboto"/>
                  <a:ea typeface="Roboto"/>
                  <a:cs typeface="Roboto"/>
                  <a:sym typeface="Roboto"/>
                </a:rPr>
                <a:t>85</a:t>
              </a:r>
              <a:r>
                <a:rPr lang="en-US" sz="5300">
                  <a:solidFill>
                    <a:srgbClr val="1D7E75"/>
                  </a:solidFill>
                  <a:latin typeface="Roboto Thin"/>
                  <a:ea typeface="Roboto Thin"/>
                  <a:cs typeface="Roboto Thin"/>
                  <a:sym typeface="Roboto Thin"/>
                </a:rPr>
                <a:t>%</a:t>
              </a:r>
              <a:endParaRPr sz="5300">
                <a:solidFill>
                  <a:srgbClr val="1D7E75"/>
                </a:solidFill>
                <a:latin typeface="Roboto Thin"/>
                <a:ea typeface="Roboto Thin"/>
                <a:cs typeface="Roboto Thin"/>
                <a:sym typeface="Roboto Thin"/>
              </a:endParaRPr>
            </a:p>
          </p:txBody>
        </p:sp>
        <p:sp>
          <p:nvSpPr>
            <p:cNvPr id="399" name="Google Shape;399;g2b81d471e45_0_81"/>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2b81d471e45_0_81"/>
            <p:cNvSpPr/>
            <p:nvPr/>
          </p:nvSpPr>
          <p:spPr>
            <a:xfrm>
              <a:off x="1118305" y="2832340"/>
              <a:ext cx="2030400" cy="1425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b="1" lang="en-US" sz="1900">
                  <a:solidFill>
                    <a:schemeClr val="lt1"/>
                  </a:solidFill>
                  <a:latin typeface="Twentieth Century"/>
                  <a:ea typeface="Twentieth Century"/>
                  <a:cs typeface="Twentieth Century"/>
                  <a:sym typeface="Twentieth Century"/>
                </a:rPr>
                <a:t>FUTURE:</a:t>
              </a:r>
              <a:br>
                <a:rPr b="1" lang="en-US" sz="1900">
                  <a:solidFill>
                    <a:schemeClr val="lt1"/>
                  </a:solidFill>
                  <a:latin typeface="Twentieth Century"/>
                  <a:ea typeface="Twentieth Century"/>
                  <a:cs typeface="Twentieth Century"/>
                  <a:sym typeface="Twentieth Century"/>
                </a:rPr>
              </a:br>
              <a:r>
                <a:rPr lang="en-US" sz="1500">
                  <a:solidFill>
                    <a:srgbClr val="0D0D0D"/>
                  </a:solidFill>
                  <a:highlight>
                    <a:srgbClr val="FFFFFF"/>
                  </a:highlight>
                  <a:latin typeface="Twentieth Century"/>
                  <a:ea typeface="Twentieth Century"/>
                  <a:cs typeface="Twentieth Century"/>
                  <a:sym typeface="Twentieth Century"/>
                </a:rPr>
                <a:t>Modular design allows for independent updating of data processing and model evaluation components.</a:t>
              </a:r>
              <a:endParaRPr b="1" sz="3000">
                <a:solidFill>
                  <a:schemeClr val="lt1"/>
                </a:solidFill>
                <a:latin typeface="Twentieth Century"/>
                <a:ea typeface="Twentieth Century"/>
                <a:cs typeface="Twentieth Century"/>
                <a:sym typeface="Twentieth Century"/>
              </a:endParaRPr>
            </a:p>
            <a:p>
              <a:pPr indent="0" lvl="0" marL="0" rtl="0" algn="l">
                <a:lnSpc>
                  <a:spcPct val="115000"/>
                </a:lnSpc>
                <a:spcBef>
                  <a:spcPts val="0"/>
                </a:spcBef>
                <a:spcAft>
                  <a:spcPts val="0"/>
                </a:spcAft>
                <a:buNone/>
              </a:pPr>
              <a:r>
                <a:t/>
              </a:r>
              <a:endParaRPr sz="1200">
                <a:solidFill>
                  <a:schemeClr val="lt1"/>
                </a:solidFill>
                <a:latin typeface="Twentieth Century"/>
                <a:ea typeface="Twentieth Century"/>
                <a:cs typeface="Twentieth Century"/>
                <a:sym typeface="Twentieth Century"/>
              </a:endParaRPr>
            </a:p>
          </p:txBody>
        </p:sp>
      </p:grpSp>
      <p:grpSp>
        <p:nvGrpSpPr>
          <p:cNvPr id="401" name="Google Shape;401;g2b81d471e45_0_81"/>
          <p:cNvGrpSpPr/>
          <p:nvPr/>
        </p:nvGrpSpPr>
        <p:grpSpPr>
          <a:xfrm>
            <a:off x="1039187" y="954910"/>
            <a:ext cx="3315842" cy="4948342"/>
            <a:chOff x="1118224" y="283725"/>
            <a:chExt cx="2090826" cy="4076400"/>
          </a:xfrm>
        </p:grpSpPr>
        <p:sp>
          <p:nvSpPr>
            <p:cNvPr id="402" name="Google Shape;402;g2b81d471e45_0_81"/>
            <p:cNvSpPr/>
            <p:nvPr/>
          </p:nvSpPr>
          <p:spPr>
            <a:xfrm>
              <a:off x="1178650" y="283725"/>
              <a:ext cx="2030400" cy="40764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g2b81d471e45_0_81"/>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g2b81d471e45_0_81"/>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1D7E75"/>
                  </a:solidFill>
                  <a:latin typeface="Roboto Medium"/>
                  <a:ea typeface="Roboto Medium"/>
                  <a:cs typeface="Roboto Medium"/>
                  <a:sym typeface="Roboto Medium"/>
                </a:rPr>
                <a:t>Usability</a:t>
              </a:r>
              <a:endParaRPr sz="1600">
                <a:solidFill>
                  <a:srgbClr val="1D7E75"/>
                </a:solidFill>
                <a:latin typeface="Roboto Medium"/>
                <a:ea typeface="Roboto Medium"/>
                <a:cs typeface="Roboto Medium"/>
                <a:sym typeface="Roboto Medium"/>
              </a:endParaRPr>
            </a:p>
          </p:txBody>
        </p:sp>
        <p:sp>
          <p:nvSpPr>
            <p:cNvPr id="405" name="Google Shape;405;g2b81d471e45_0_81"/>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1100">
                <a:solidFill>
                  <a:srgbClr val="1D7E75"/>
                </a:solidFill>
                <a:latin typeface="Roboto"/>
                <a:ea typeface="Roboto"/>
                <a:cs typeface="Roboto"/>
                <a:sym typeface="Roboto"/>
              </a:endParaRPr>
            </a:p>
          </p:txBody>
        </p:sp>
        <p:sp>
          <p:nvSpPr>
            <p:cNvPr id="406" name="Google Shape;406;g2b81d471e45_0_81"/>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1D7E75"/>
                  </a:solidFill>
                  <a:latin typeface="Roboto"/>
                  <a:ea typeface="Roboto"/>
                  <a:cs typeface="Roboto"/>
                  <a:sym typeface="Roboto"/>
                </a:rPr>
                <a:t>90</a:t>
              </a:r>
              <a:r>
                <a:rPr lang="en-US" sz="5300">
                  <a:solidFill>
                    <a:srgbClr val="1D7E75"/>
                  </a:solidFill>
                  <a:latin typeface="Roboto Thin"/>
                  <a:ea typeface="Roboto Thin"/>
                  <a:cs typeface="Roboto Thin"/>
                  <a:sym typeface="Roboto Thin"/>
                </a:rPr>
                <a:t>%</a:t>
              </a:r>
              <a:endParaRPr sz="5300">
                <a:solidFill>
                  <a:srgbClr val="1D7E75"/>
                </a:solidFill>
                <a:latin typeface="Roboto Thin"/>
                <a:ea typeface="Roboto Thin"/>
                <a:cs typeface="Roboto Thin"/>
                <a:sym typeface="Roboto Thin"/>
              </a:endParaRPr>
            </a:p>
          </p:txBody>
        </p:sp>
        <p:sp>
          <p:nvSpPr>
            <p:cNvPr id="407" name="Google Shape;407;g2b81d471e45_0_81"/>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2b81d471e45_0_81"/>
            <p:cNvSpPr/>
            <p:nvPr/>
          </p:nvSpPr>
          <p:spPr>
            <a:xfrm>
              <a:off x="1118310" y="2832340"/>
              <a:ext cx="2030400" cy="1425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800">
                  <a:solidFill>
                    <a:srgbClr val="FFFFFF"/>
                  </a:solidFill>
                  <a:latin typeface="Twentieth Century"/>
                  <a:ea typeface="Twentieth Century"/>
                  <a:cs typeface="Twentieth Century"/>
                  <a:sym typeface="Twentieth Century"/>
                </a:rPr>
                <a:t>FUTURE:</a:t>
              </a:r>
              <a:br>
                <a:rPr b="1" lang="en-US" sz="1800">
                  <a:solidFill>
                    <a:srgbClr val="FFFFFF"/>
                  </a:solidFill>
                  <a:latin typeface="Twentieth Century"/>
                  <a:ea typeface="Twentieth Century"/>
                  <a:cs typeface="Twentieth Century"/>
                  <a:sym typeface="Twentieth Century"/>
                </a:rPr>
              </a:br>
              <a:r>
                <a:rPr lang="en-US" sz="1700">
                  <a:solidFill>
                    <a:srgbClr val="0D0D0D"/>
                  </a:solidFill>
                  <a:highlight>
                    <a:srgbClr val="FFFFFF"/>
                  </a:highlight>
                  <a:latin typeface="Twentieth Century"/>
                  <a:ea typeface="Twentieth Century"/>
                  <a:cs typeface="Twentieth Century"/>
                  <a:sym typeface="Twentieth Century"/>
                </a:rPr>
                <a:t>Interface with clear, navigable options for non-technical users</a:t>
              </a:r>
              <a:endParaRPr b="1" sz="2300">
                <a:solidFill>
                  <a:srgbClr val="FFFFFF"/>
                </a:solidFill>
                <a:latin typeface="Twentieth Century"/>
                <a:ea typeface="Twentieth Century"/>
                <a:cs typeface="Twentieth Century"/>
                <a:sym typeface="Twentieth Century"/>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b81d471e45_8_5"/>
          <p:cNvSpPr txBox="1"/>
          <p:nvPr>
            <p:ph idx="1" type="body"/>
          </p:nvPr>
        </p:nvSpPr>
        <p:spPr>
          <a:xfrm>
            <a:off x="1198703" y="841286"/>
            <a:ext cx="4755000" cy="822900"/>
          </a:xfrm>
          <a:prstGeom prst="rect">
            <a:avLst/>
          </a:prstGeom>
          <a:ln cap="flat" cmpd="sng" w="9525">
            <a:solidFill>
              <a:srgbClr val="000000"/>
            </a:solidFill>
            <a:prstDash val="solid"/>
            <a:round/>
            <a:headEnd len="sm" w="sm" type="none"/>
            <a:tailEnd len="sm" w="sm" type="none"/>
          </a:ln>
        </p:spPr>
        <p:txBody>
          <a:bodyPr anchorCtr="0" anchor="ctr" bIns="45700" lIns="137150" spcFirstLastPara="1" rIns="137150" wrap="square" tIns="45700">
            <a:normAutofit/>
          </a:bodyPr>
          <a:lstStyle/>
          <a:p>
            <a:pPr indent="0" lvl="0" marL="0" rtl="0" algn="l">
              <a:spcBef>
                <a:spcPts val="0"/>
              </a:spcBef>
              <a:spcAft>
                <a:spcPts val="0"/>
              </a:spcAft>
              <a:buNone/>
            </a:pPr>
            <a:r>
              <a:rPr b="1" lang="en-US" sz="2400">
                <a:solidFill>
                  <a:schemeClr val="dk1"/>
                </a:solidFill>
              </a:rPr>
              <a:t>Patient Stratification for Personalized Treatment</a:t>
            </a:r>
            <a:endParaRPr b="1" sz="2400">
              <a:solidFill>
                <a:schemeClr val="dk1"/>
              </a:solidFill>
            </a:endParaRPr>
          </a:p>
        </p:txBody>
      </p:sp>
      <p:sp>
        <p:nvSpPr>
          <p:cNvPr id="414" name="Google Shape;414;g2b81d471e45_8_5"/>
          <p:cNvSpPr txBox="1"/>
          <p:nvPr>
            <p:ph idx="2" type="body"/>
          </p:nvPr>
        </p:nvSpPr>
        <p:spPr>
          <a:xfrm>
            <a:off x="1024125" y="1842654"/>
            <a:ext cx="4755000" cy="4466700"/>
          </a:xfrm>
          <a:prstGeom prst="rect">
            <a:avLst/>
          </a:prstGeom>
        </p:spPr>
        <p:txBody>
          <a:bodyPr anchorCtr="0" anchor="t" bIns="45700" lIns="45700" spcFirstLastPara="1" rIns="45700" wrap="square" tIns="45700">
            <a:normAutofit/>
          </a:bodyPr>
          <a:lstStyle/>
          <a:p>
            <a:pPr indent="-342900" lvl="0" marL="457200" rtl="0" algn="l">
              <a:spcBef>
                <a:spcPts val="1200"/>
              </a:spcBef>
              <a:spcAft>
                <a:spcPts val="0"/>
              </a:spcAft>
              <a:buSzPts val="1800"/>
              <a:buChar char="●"/>
            </a:pPr>
            <a:r>
              <a:rPr lang="en-US" sz="1800"/>
              <a:t>Implemented </a:t>
            </a:r>
            <a:r>
              <a:rPr lang="en-US" sz="1800"/>
              <a:t>clustering algorithms i.e. K-means clustering to identify distinct subgroups or clusters of patients based on their disease profiles, demographic characteristics, and other relevant features.</a:t>
            </a:r>
            <a:endParaRPr sz="1800"/>
          </a:p>
          <a:p>
            <a:pPr indent="-342900" lvl="0" marL="457200" rtl="0" algn="l">
              <a:spcBef>
                <a:spcPts val="0"/>
              </a:spcBef>
              <a:spcAft>
                <a:spcPts val="0"/>
              </a:spcAft>
              <a:buSzPts val="1800"/>
              <a:buChar char="●"/>
            </a:pPr>
            <a:r>
              <a:rPr lang="en-US" sz="1800"/>
              <a:t>By stratifying patients into distinct clusters, healthcare providers can gain insights into the heterogeneity of the patient population and tailor treatments or interventions based on the specific needs and characteristics of each cluster.</a:t>
            </a:r>
            <a:endParaRPr sz="1800"/>
          </a:p>
          <a:p>
            <a:pPr indent="-342900" lvl="0" marL="457200" rtl="0" algn="l">
              <a:spcBef>
                <a:spcPts val="0"/>
              </a:spcBef>
              <a:spcAft>
                <a:spcPts val="0"/>
              </a:spcAft>
              <a:buSzPts val="1800"/>
              <a:buChar char="●"/>
            </a:pPr>
            <a:r>
              <a:rPr lang="en-US" sz="1800"/>
              <a:t>Personalized treatment plans can be developed for each cluster, taking into account factors such as disease severity, comorbidities, response to treatment, and risk factors.</a:t>
            </a:r>
            <a:endParaRPr sz="1800"/>
          </a:p>
        </p:txBody>
      </p:sp>
      <p:sp>
        <p:nvSpPr>
          <p:cNvPr id="415" name="Google Shape;415;g2b81d471e45_8_5"/>
          <p:cNvSpPr txBox="1"/>
          <p:nvPr>
            <p:ph idx="3" type="body"/>
          </p:nvPr>
        </p:nvSpPr>
        <p:spPr>
          <a:xfrm>
            <a:off x="6157150" y="841275"/>
            <a:ext cx="4838100" cy="822900"/>
          </a:xfrm>
          <a:prstGeom prst="rect">
            <a:avLst/>
          </a:prstGeom>
          <a:ln cap="flat" cmpd="sng" w="9525">
            <a:solidFill>
              <a:srgbClr val="000000"/>
            </a:solidFill>
            <a:prstDash val="solid"/>
            <a:round/>
            <a:headEnd len="sm" w="sm" type="none"/>
            <a:tailEnd len="sm" w="sm" type="none"/>
          </a:ln>
        </p:spPr>
        <p:txBody>
          <a:bodyPr anchorCtr="0" anchor="ctr" bIns="45700" lIns="137150" spcFirstLastPara="1" rIns="137150" wrap="square" tIns="45700">
            <a:normAutofit/>
          </a:bodyPr>
          <a:lstStyle/>
          <a:p>
            <a:pPr indent="0" lvl="0" marL="0" rtl="0" algn="l">
              <a:spcBef>
                <a:spcPts val="0"/>
              </a:spcBef>
              <a:spcAft>
                <a:spcPts val="0"/>
              </a:spcAft>
              <a:buNone/>
            </a:pPr>
            <a:r>
              <a:rPr b="1" lang="en-US">
                <a:solidFill>
                  <a:schemeClr val="dk1"/>
                </a:solidFill>
              </a:rPr>
              <a:t>Disease Pattern Analysis through Text Mining</a:t>
            </a:r>
            <a:endParaRPr b="1">
              <a:solidFill>
                <a:schemeClr val="dk1"/>
              </a:solidFill>
            </a:endParaRPr>
          </a:p>
        </p:txBody>
      </p:sp>
      <p:sp>
        <p:nvSpPr>
          <p:cNvPr id="416" name="Google Shape;416;g2b81d471e45_8_5"/>
          <p:cNvSpPr txBox="1"/>
          <p:nvPr>
            <p:ph idx="4" type="body"/>
          </p:nvPr>
        </p:nvSpPr>
        <p:spPr>
          <a:xfrm>
            <a:off x="6198700" y="1842654"/>
            <a:ext cx="4755000" cy="4466700"/>
          </a:xfrm>
          <a:prstGeom prst="rect">
            <a:avLst/>
          </a:prstGeom>
        </p:spPr>
        <p:txBody>
          <a:bodyPr anchorCtr="0" anchor="t" bIns="45700" lIns="45700" spcFirstLastPara="1" rIns="45700" wrap="square" tIns="45700">
            <a:normAutofit/>
          </a:bodyPr>
          <a:lstStyle/>
          <a:p>
            <a:pPr indent="-342900" lvl="0" marL="457200" rtl="0" algn="l">
              <a:spcBef>
                <a:spcPts val="1200"/>
              </a:spcBef>
              <a:spcAft>
                <a:spcPts val="0"/>
              </a:spcAft>
              <a:buSzPts val="1800"/>
              <a:buChar char="●"/>
            </a:pPr>
            <a:r>
              <a:rPr lang="en-US" sz="1800"/>
              <a:t>Created a word cloud visualization to highlight the most frequently occurring and important words and diagnoses based on their frequency or significance.</a:t>
            </a:r>
            <a:endParaRPr sz="1800"/>
          </a:p>
          <a:p>
            <a:pPr indent="-342900" lvl="0" marL="457200" rtl="0" algn="l">
              <a:spcBef>
                <a:spcPts val="0"/>
              </a:spcBef>
              <a:spcAft>
                <a:spcPts val="0"/>
              </a:spcAft>
              <a:buSzPts val="1800"/>
              <a:buChar char="●"/>
            </a:pPr>
            <a:r>
              <a:rPr lang="en-US" sz="1800"/>
              <a:t>Applied Latent Dirichlet Allocation (LDA) to identify latent topics or themes present in the medical notes and gain insights into the underlying structure of medical notes and identify recurring themes, patterns, and topics across different documents.</a:t>
            </a:r>
            <a:endParaRPr sz="1800"/>
          </a:p>
          <a:p>
            <a:pPr indent="-342900" lvl="0" marL="457200" rtl="0" algn="l">
              <a:spcBef>
                <a:spcPts val="0"/>
              </a:spcBef>
              <a:spcAft>
                <a:spcPts val="0"/>
              </a:spcAft>
              <a:buSzPts val="1800"/>
              <a:buChar char="●"/>
            </a:pPr>
            <a:r>
              <a:rPr lang="en-US" sz="1800"/>
              <a:t>Built machine learning models (Logistic Regression) to classify medical notes into predefined categories or labels based on their content.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b81d471e45_8_0"/>
          <p:cNvSpPr txBox="1"/>
          <p:nvPr>
            <p:ph type="title"/>
          </p:nvPr>
        </p:nvSpPr>
        <p:spPr>
          <a:xfrm>
            <a:off x="1024126" y="535350"/>
            <a:ext cx="65709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800"/>
              <a:t>Patient Stratification for Personalized Treatment</a:t>
            </a:r>
            <a:endParaRPr b="1" sz="4800"/>
          </a:p>
        </p:txBody>
      </p:sp>
      <p:sp>
        <p:nvSpPr>
          <p:cNvPr id="422" name="Google Shape;422;g2b81d471e45_8_0"/>
          <p:cNvSpPr txBox="1"/>
          <p:nvPr>
            <p:ph idx="1" type="body"/>
          </p:nvPr>
        </p:nvSpPr>
        <p:spPr>
          <a:xfrm>
            <a:off x="579125" y="2000600"/>
            <a:ext cx="6433800" cy="45471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b="1" lang="en-US" sz="1800"/>
              <a:t>Findings:</a:t>
            </a:r>
            <a:endParaRPr b="1" sz="1800"/>
          </a:p>
          <a:p>
            <a:pPr indent="-323850" lvl="0" marL="457200" rtl="0" algn="l">
              <a:spcBef>
                <a:spcPts val="1200"/>
              </a:spcBef>
              <a:spcAft>
                <a:spcPts val="0"/>
              </a:spcAft>
              <a:buSzPts val="1500"/>
              <a:buChar char="●"/>
            </a:pPr>
            <a:r>
              <a:rPr b="1" lang="en-US" sz="1500"/>
              <a:t>Cluster 0: </a:t>
            </a:r>
            <a:r>
              <a:rPr lang="en-US" sz="1500"/>
              <a:t>Highest average patient age (58.65 years) with predominantly female patients. Dominant diseases: drusen (29.94%), diabetes (33.22%), and glaucoma (31.62%). Moderate </a:t>
            </a:r>
            <a:r>
              <a:rPr lang="en-US" sz="1500"/>
              <a:t>nonproliferative</a:t>
            </a:r>
            <a:r>
              <a:rPr lang="en-US" sz="1500"/>
              <a:t> retinopathy (MONR) observed in 20.06%.</a:t>
            </a:r>
            <a:endParaRPr sz="1500"/>
          </a:p>
          <a:p>
            <a:pPr indent="-323850" lvl="0" marL="457200" rtl="0" algn="l">
              <a:spcBef>
                <a:spcPts val="0"/>
              </a:spcBef>
              <a:spcAft>
                <a:spcPts val="0"/>
              </a:spcAft>
              <a:buSzPts val="1500"/>
              <a:buChar char="●"/>
            </a:pPr>
            <a:r>
              <a:rPr b="1" lang="en-US" sz="1500"/>
              <a:t>Cluster 1: </a:t>
            </a:r>
            <a:r>
              <a:rPr lang="en-US" sz="1500"/>
              <a:t>Slightly lower average age (56.72 years) with predominantly male patients. Dominant diseases: diabetes (37.20%), glaucoma (35.53%), and drusen (26.10%). MONR observed in 20.17%.</a:t>
            </a:r>
            <a:endParaRPr sz="1500"/>
          </a:p>
          <a:p>
            <a:pPr indent="-323850" lvl="0" marL="457200" rtl="0" algn="l">
              <a:spcBef>
                <a:spcPts val="0"/>
              </a:spcBef>
              <a:spcAft>
                <a:spcPts val="0"/>
              </a:spcAft>
              <a:buSzPts val="1500"/>
              <a:buChar char="●"/>
            </a:pPr>
            <a:r>
              <a:rPr b="1" lang="en-US" sz="1500"/>
              <a:t>Cluster 2: </a:t>
            </a:r>
            <a:r>
              <a:rPr lang="en-US" sz="1500"/>
              <a:t>Lowest average age (56.17 years) with a balanced distribution of male and female patients. Dominant diseases: hypertension (77.67%), age-related macular degeneration (43.69%), and diabetes (36.89%). MONR observed in 18.45%.</a:t>
            </a:r>
            <a:endParaRPr sz="1500"/>
          </a:p>
          <a:p>
            <a:pPr indent="-330200" lvl="0" marL="457200" rtl="0" algn="l">
              <a:spcBef>
                <a:spcPts val="0"/>
              </a:spcBef>
              <a:spcAft>
                <a:spcPts val="0"/>
              </a:spcAft>
              <a:buSzPts val="1600"/>
              <a:buChar char="●"/>
            </a:pPr>
            <a:r>
              <a:rPr b="1" lang="en-US" sz="1500"/>
              <a:t>Cluster 3: </a:t>
            </a:r>
            <a:r>
              <a:rPr lang="en-US" sz="1500"/>
              <a:t>Slightly higher average age (62.86 years) with predominantly male patients. Dominant diseases: diabetes (42.42%) and drusen (100%). MONR observed in 8.59%.</a:t>
            </a:r>
            <a:endParaRPr sz="1500"/>
          </a:p>
          <a:p>
            <a:pPr indent="-330200" lvl="0" marL="457200" rtl="0" algn="l">
              <a:spcBef>
                <a:spcPts val="0"/>
              </a:spcBef>
              <a:spcAft>
                <a:spcPts val="0"/>
              </a:spcAft>
              <a:buSzPts val="1600"/>
              <a:buChar char="●"/>
            </a:pPr>
            <a:r>
              <a:rPr b="1" lang="en-US" sz="1600"/>
              <a:t>Healthcare providers</a:t>
            </a:r>
            <a:r>
              <a:rPr lang="en-US" sz="1600"/>
              <a:t> can tailor treatment plans based on cluster characteristics: Address diabetes, glaucoma, and drusen in Clusters 0 and 1, while focusing on hypertension and age-related macular degeneration in Cluster 2. Prioritize diabetic retinopathy screening in high-risk subgroups based on MONR prevalence across clusters.</a:t>
            </a:r>
            <a:br>
              <a:rPr lang="en-US" sz="1600"/>
            </a:br>
            <a:endParaRPr sz="1600"/>
          </a:p>
        </p:txBody>
      </p:sp>
      <p:pic>
        <p:nvPicPr>
          <p:cNvPr id="423" name="Google Shape;423;g2b81d471e45_8_0"/>
          <p:cNvPicPr preferRelativeResize="0"/>
          <p:nvPr/>
        </p:nvPicPr>
        <p:blipFill>
          <a:blip r:embed="rId3">
            <a:alphaModFix/>
          </a:blip>
          <a:stretch>
            <a:fillRect/>
          </a:stretch>
        </p:blipFill>
        <p:spPr>
          <a:xfrm>
            <a:off x="7120375" y="2657300"/>
            <a:ext cx="4803400" cy="2485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b81d471e45_8_24"/>
          <p:cNvSpPr txBox="1"/>
          <p:nvPr>
            <p:ph type="title"/>
          </p:nvPr>
        </p:nvSpPr>
        <p:spPr>
          <a:xfrm>
            <a:off x="1024125" y="743175"/>
            <a:ext cx="10785600" cy="1032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800"/>
              <a:t>Disease Pattern Analysis Using Word Cloud</a:t>
            </a:r>
            <a:endParaRPr b="1" sz="4800"/>
          </a:p>
        </p:txBody>
      </p:sp>
      <p:sp>
        <p:nvSpPr>
          <p:cNvPr id="429" name="Google Shape;429;g2b81d471e45_8_24"/>
          <p:cNvSpPr txBox="1"/>
          <p:nvPr>
            <p:ph idx="1" type="body"/>
          </p:nvPr>
        </p:nvSpPr>
        <p:spPr>
          <a:xfrm>
            <a:off x="579125" y="2000600"/>
            <a:ext cx="6433800" cy="42312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b="1" lang="en-US" sz="1800"/>
              <a:t>Findings:</a:t>
            </a:r>
            <a:endParaRPr b="1" sz="1800"/>
          </a:p>
          <a:p>
            <a:pPr indent="-342900" lvl="0" marL="457200" rtl="0" algn="l">
              <a:spcBef>
                <a:spcPts val="1200"/>
              </a:spcBef>
              <a:spcAft>
                <a:spcPts val="0"/>
              </a:spcAft>
              <a:buSzPts val="1800"/>
              <a:buChar char="●"/>
            </a:pPr>
            <a:r>
              <a:rPr b="1" lang="en-US" sz="1800"/>
              <a:t>Prominent Terms (Big Font): </a:t>
            </a:r>
            <a:r>
              <a:rPr lang="en-US" sz="1800"/>
              <a:t>Nonproliferative retinopathy, proliferative retinopathy, macular degeneration, glaucoma, dry age-related macular, pathological myopia, diabetes retinopathy.</a:t>
            </a:r>
            <a:endParaRPr sz="1800"/>
          </a:p>
          <a:p>
            <a:pPr indent="-342900" lvl="0" marL="457200" rtl="0" algn="l">
              <a:spcBef>
                <a:spcPts val="0"/>
              </a:spcBef>
              <a:spcAft>
                <a:spcPts val="0"/>
              </a:spcAft>
              <a:buSzPts val="1800"/>
              <a:buChar char="●"/>
            </a:pPr>
            <a:r>
              <a:rPr b="1" lang="en-US" sz="1800"/>
              <a:t>Less Common Terms (Small Font): </a:t>
            </a:r>
            <a:r>
              <a:rPr lang="en-US" sz="1800"/>
              <a:t>Dustnormal fundus, drusen, membrane normal, media opacity, lens dustnormal, hypertensive retinopathy, vitreous degeneration, myelinated nerve, refractive media, low image, laser spot moderate.</a:t>
            </a:r>
            <a:endParaRPr sz="1800"/>
          </a:p>
          <a:p>
            <a:pPr indent="-342900" lvl="0" marL="457200" rtl="0" algn="l">
              <a:spcBef>
                <a:spcPts val="0"/>
              </a:spcBef>
              <a:spcAft>
                <a:spcPts val="0"/>
              </a:spcAft>
              <a:buSzPts val="1800"/>
              <a:buChar char="●"/>
            </a:pPr>
            <a:r>
              <a:rPr b="1" lang="en-US" sz="1800"/>
              <a:t>Notable mentions </a:t>
            </a:r>
            <a:r>
              <a:rPr lang="en-US" sz="1800"/>
              <a:t>include retinopathy variations, age-related macular degeneration, glaucoma, and diabetes retinopathy, indicating their prevalence and significance in patient records.</a:t>
            </a:r>
            <a:endParaRPr sz="1800"/>
          </a:p>
          <a:p>
            <a:pPr indent="-342900" lvl="0" marL="457200" rtl="0" algn="l">
              <a:spcBef>
                <a:spcPts val="0"/>
              </a:spcBef>
              <a:spcAft>
                <a:spcPts val="0"/>
              </a:spcAft>
              <a:buSzPts val="1800"/>
              <a:buChar char="●"/>
            </a:pPr>
            <a:r>
              <a:rPr b="1" lang="en-US" sz="1800"/>
              <a:t>Less common terms provide additional context, </a:t>
            </a:r>
            <a:r>
              <a:rPr lang="en-US" sz="1800"/>
              <a:t>such as fundus abnormalities and retinal conditions, contributing to a comprehensive understanding of patient health profiles.</a:t>
            </a:r>
            <a:endParaRPr sz="1800"/>
          </a:p>
        </p:txBody>
      </p:sp>
      <p:pic>
        <p:nvPicPr>
          <p:cNvPr id="430" name="Google Shape;430;g2b81d471e45_8_24"/>
          <p:cNvPicPr preferRelativeResize="0"/>
          <p:nvPr/>
        </p:nvPicPr>
        <p:blipFill>
          <a:blip r:embed="rId3">
            <a:alphaModFix/>
          </a:blip>
          <a:stretch>
            <a:fillRect/>
          </a:stretch>
        </p:blipFill>
        <p:spPr>
          <a:xfrm>
            <a:off x="7013025" y="2717026"/>
            <a:ext cx="5056924" cy="2798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b81d471e45_8_35"/>
          <p:cNvSpPr txBox="1"/>
          <p:nvPr>
            <p:ph type="title"/>
          </p:nvPr>
        </p:nvSpPr>
        <p:spPr>
          <a:xfrm>
            <a:off x="1024125" y="743175"/>
            <a:ext cx="9821100" cy="1032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800"/>
              <a:t>Topic Modelling and Classification Using Medical Notes</a:t>
            </a:r>
            <a:endParaRPr b="1" sz="4800"/>
          </a:p>
        </p:txBody>
      </p:sp>
      <p:sp>
        <p:nvSpPr>
          <p:cNvPr id="436" name="Google Shape;436;g2b81d471e45_8_35"/>
          <p:cNvSpPr txBox="1"/>
          <p:nvPr>
            <p:ph idx="1" type="body"/>
          </p:nvPr>
        </p:nvSpPr>
        <p:spPr>
          <a:xfrm>
            <a:off x="462750" y="2075400"/>
            <a:ext cx="5711100" cy="44889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b="1" lang="en-US" sz="1600"/>
              <a:t>Findings:</a:t>
            </a:r>
            <a:endParaRPr b="1" sz="1600"/>
          </a:p>
          <a:p>
            <a:pPr indent="-323850" lvl="0" marL="457200" rtl="0" algn="l">
              <a:spcBef>
                <a:spcPts val="1200"/>
              </a:spcBef>
              <a:spcAft>
                <a:spcPts val="0"/>
              </a:spcAft>
              <a:buSzPts val="1500"/>
              <a:buChar char="●"/>
            </a:pPr>
            <a:r>
              <a:rPr b="1" lang="en-US" sz="1500"/>
              <a:t>Topic 0 (Eye Conditions and Treatment): </a:t>
            </a:r>
            <a:r>
              <a:rPr lang="en-US" sz="1500"/>
              <a:t>Identified terms are glaucoma, pathological myopia, retinopathy, laser, moderate, proliferative. The presence of terms like "laser" and "moderate" suggests conversations regarding treatment options and disease severity assessment.</a:t>
            </a:r>
            <a:endParaRPr sz="1500"/>
          </a:p>
          <a:p>
            <a:pPr indent="-323850" lvl="0" marL="457200" rtl="0" algn="l">
              <a:spcBef>
                <a:spcPts val="0"/>
              </a:spcBef>
              <a:spcAft>
                <a:spcPts val="0"/>
              </a:spcAft>
              <a:buSzPts val="1500"/>
              <a:buChar char="●"/>
            </a:pPr>
            <a:r>
              <a:rPr b="1" lang="en-US" sz="1500"/>
              <a:t>Topic 1 Age-Related Macular Degeneration (AMD): </a:t>
            </a:r>
            <a:r>
              <a:rPr lang="en-US" sz="1500"/>
              <a:t> Identified terms are drusen, dry, epiretinal membrane, age-related macular degeneration (AMD). These terms commonly relate to retinal disorders and degenerative changes in the macula.</a:t>
            </a:r>
            <a:endParaRPr sz="1500"/>
          </a:p>
          <a:p>
            <a:pPr indent="-323850" lvl="0" marL="457200" rtl="0" algn="l">
              <a:spcBef>
                <a:spcPts val="0"/>
              </a:spcBef>
              <a:spcAft>
                <a:spcPts val="0"/>
              </a:spcAft>
              <a:buSzPts val="1500"/>
              <a:buChar char="●"/>
            </a:pPr>
            <a:r>
              <a:rPr b="1" lang="en-US" sz="1500"/>
              <a:t>Topic 2 (Diabetic Retinopathy): </a:t>
            </a:r>
            <a:r>
              <a:rPr lang="en-US" sz="1500"/>
              <a:t>Identified terms are diabetic, nerve fibers, nonproliferative retinopathy, severe, hypertensive, mild. Terms such as "severe" and "mild" may indicate discussions on disease progression or severity levels in diabetic patients.</a:t>
            </a:r>
            <a:endParaRPr sz="1500"/>
          </a:p>
          <a:p>
            <a:pPr indent="-323850" lvl="0" marL="457200" rtl="0" algn="l">
              <a:spcBef>
                <a:spcPts val="0"/>
              </a:spcBef>
              <a:spcAft>
                <a:spcPts val="0"/>
              </a:spcAft>
              <a:buSzPts val="1500"/>
              <a:buChar char="●"/>
            </a:pPr>
            <a:r>
              <a:rPr b="1" lang="en-US" sz="1500"/>
              <a:t>Healthcare professionals</a:t>
            </a:r>
            <a:r>
              <a:rPr lang="en-US" sz="1500"/>
              <a:t> can use this information to focus on specific areas of interest, such as treatment options for eye conditions, management strategies for age-related macular degeneration, and interventions for diabetic retinopathy.</a:t>
            </a:r>
            <a:endParaRPr sz="1500"/>
          </a:p>
        </p:txBody>
      </p:sp>
      <p:pic>
        <p:nvPicPr>
          <p:cNvPr id="437" name="Google Shape;437;g2b81d471e45_8_35"/>
          <p:cNvPicPr preferRelativeResize="0"/>
          <p:nvPr/>
        </p:nvPicPr>
        <p:blipFill rotWithShape="1">
          <a:blip r:embed="rId3">
            <a:alphaModFix/>
          </a:blip>
          <a:srcRect b="0" l="0" r="2562" t="0"/>
          <a:stretch/>
        </p:blipFill>
        <p:spPr>
          <a:xfrm>
            <a:off x="6281650" y="3387488"/>
            <a:ext cx="5777350" cy="482075"/>
          </a:xfrm>
          <a:prstGeom prst="rect">
            <a:avLst/>
          </a:prstGeom>
          <a:noFill/>
          <a:ln cap="flat" cmpd="sng" w="9525">
            <a:solidFill>
              <a:schemeClr val="dk2"/>
            </a:solidFill>
            <a:prstDash val="solid"/>
            <a:round/>
            <a:headEnd len="sm" w="sm" type="none"/>
            <a:tailEnd len="sm" w="sm" type="none"/>
          </a:ln>
        </p:spPr>
      </p:pic>
      <p:pic>
        <p:nvPicPr>
          <p:cNvPr id="438" name="Google Shape;438;g2b81d471e45_8_35"/>
          <p:cNvPicPr preferRelativeResize="0"/>
          <p:nvPr/>
        </p:nvPicPr>
        <p:blipFill>
          <a:blip r:embed="rId4">
            <a:alphaModFix/>
          </a:blip>
          <a:stretch>
            <a:fillRect/>
          </a:stretch>
        </p:blipFill>
        <p:spPr>
          <a:xfrm>
            <a:off x="7698725" y="4364125"/>
            <a:ext cx="2827275" cy="392675"/>
          </a:xfrm>
          <a:prstGeom prst="rect">
            <a:avLst/>
          </a:prstGeom>
          <a:noFill/>
          <a:ln cap="flat" cmpd="sng" w="9525">
            <a:solidFill>
              <a:schemeClr val="dk2"/>
            </a:solidFill>
            <a:prstDash val="solid"/>
            <a:round/>
            <a:headEnd len="sm" w="sm" type="none"/>
            <a:tailEnd len="sm" w="sm" type="none"/>
          </a:ln>
        </p:spPr>
      </p:pic>
      <p:sp>
        <p:nvSpPr>
          <p:cNvPr id="439" name="Google Shape;439;g2b81d471e45_8_35"/>
          <p:cNvSpPr txBox="1"/>
          <p:nvPr>
            <p:ph idx="1" type="body"/>
          </p:nvPr>
        </p:nvSpPr>
        <p:spPr>
          <a:xfrm>
            <a:off x="6223663" y="5001600"/>
            <a:ext cx="5777400" cy="1562700"/>
          </a:xfrm>
          <a:prstGeom prst="rect">
            <a:avLst/>
          </a:prstGeom>
        </p:spPr>
        <p:txBody>
          <a:bodyPr anchorCtr="0" anchor="t" bIns="45700" lIns="45700" spcFirstLastPara="1" rIns="45700" wrap="square" tIns="45700">
            <a:noAutofit/>
          </a:bodyPr>
          <a:lstStyle/>
          <a:p>
            <a:pPr indent="-323850" lvl="0" marL="457200" rtl="0" algn="l">
              <a:spcBef>
                <a:spcPts val="1200"/>
              </a:spcBef>
              <a:spcAft>
                <a:spcPts val="0"/>
              </a:spcAft>
              <a:buSzPts val="1500"/>
              <a:buChar char="●"/>
            </a:pPr>
            <a:r>
              <a:rPr lang="en-US" sz="1500"/>
              <a:t>The model correctly classified approximately </a:t>
            </a:r>
            <a:r>
              <a:rPr b="1" lang="en-US" sz="1500"/>
              <a:t>84.97%</a:t>
            </a:r>
            <a:r>
              <a:rPr lang="en-US" sz="1500"/>
              <a:t> of the instances in the test dataset.</a:t>
            </a:r>
            <a:endParaRPr sz="1500"/>
          </a:p>
          <a:p>
            <a:pPr indent="-323850" lvl="0" marL="457200" rtl="0" algn="l">
              <a:spcBef>
                <a:spcPts val="0"/>
              </a:spcBef>
              <a:spcAft>
                <a:spcPts val="0"/>
              </a:spcAft>
              <a:buSzPts val="1500"/>
              <a:buChar char="●"/>
            </a:pPr>
            <a:r>
              <a:rPr lang="en-US" sz="1500"/>
              <a:t>This means that out of all the medical notes in the test dataset, about </a:t>
            </a:r>
            <a:r>
              <a:rPr b="1" lang="en-US" sz="1500"/>
              <a:t>84.97% </a:t>
            </a:r>
            <a:r>
              <a:rPr lang="en-US" sz="1500"/>
              <a:t>were correctly classified into their respective categories or labels.</a:t>
            </a:r>
            <a:endParaRPr sz="1500"/>
          </a:p>
          <a:p>
            <a:pPr indent="-323850" lvl="0" marL="457200" rtl="0" algn="l">
              <a:spcBef>
                <a:spcPts val="0"/>
              </a:spcBef>
              <a:spcAft>
                <a:spcPts val="0"/>
              </a:spcAft>
              <a:buSzPts val="1500"/>
              <a:buChar char="●"/>
            </a:pPr>
            <a:r>
              <a:rPr lang="en-US" sz="1500"/>
              <a:t>This suggests that the text classification model is performing reasonably well.</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b81d471e45_20_25"/>
          <p:cNvSpPr txBox="1"/>
          <p:nvPr>
            <p:ph type="title"/>
          </p:nvPr>
        </p:nvSpPr>
        <p:spPr>
          <a:xfrm>
            <a:off x="1024125" y="743175"/>
            <a:ext cx="9821100" cy="103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800"/>
              <a:t>APLC - Analytics Product Life Cycle</a:t>
            </a:r>
            <a:endParaRPr b="1" sz="4800"/>
          </a:p>
        </p:txBody>
      </p:sp>
      <p:graphicFrame>
        <p:nvGraphicFramePr>
          <p:cNvPr id="445" name="Google Shape;445;g2b81d471e45_20_25"/>
          <p:cNvGraphicFramePr/>
          <p:nvPr/>
        </p:nvGraphicFramePr>
        <p:xfrm>
          <a:off x="227513" y="1776075"/>
          <a:ext cx="3000000" cy="3000000"/>
        </p:xfrm>
        <a:graphic>
          <a:graphicData uri="http://schemas.openxmlformats.org/drawingml/2006/table">
            <a:tbl>
              <a:tblPr>
                <a:noFill/>
                <a:tableStyleId>{216110F4-AEC7-43F2-98D0-5A4C8CEA544B}</a:tableStyleId>
              </a:tblPr>
              <a:tblGrid>
                <a:gridCol w="3912325"/>
                <a:gridCol w="3912325"/>
                <a:gridCol w="3912325"/>
              </a:tblGrid>
              <a:tr h="381000">
                <a:tc>
                  <a:txBody>
                    <a:bodyPr/>
                    <a:lstStyle/>
                    <a:p>
                      <a:pPr indent="0" lvl="0" marL="933450" rtl="0" algn="l">
                        <a:spcBef>
                          <a:spcPts val="0"/>
                        </a:spcBef>
                        <a:spcAft>
                          <a:spcPts val="0"/>
                        </a:spcAft>
                        <a:buNone/>
                      </a:pPr>
                      <a:r>
                        <a:rPr b="1" lang="en-US" sz="2000"/>
                        <a:t>Quadrants</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33450" rtl="0" algn="l">
                        <a:spcBef>
                          <a:spcPts val="0"/>
                        </a:spcBef>
                        <a:spcAft>
                          <a:spcPts val="0"/>
                        </a:spcAft>
                        <a:buNone/>
                      </a:pPr>
                      <a:r>
                        <a:rPr b="1" lang="en-US" sz="2000"/>
                        <a:t>Stages</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33450" rtl="0" algn="l">
                        <a:spcBef>
                          <a:spcPts val="0"/>
                        </a:spcBef>
                        <a:spcAft>
                          <a:spcPts val="0"/>
                        </a:spcAft>
                        <a:buNone/>
                      </a:pPr>
                      <a:r>
                        <a:rPr b="1" lang="en-US" sz="2000"/>
                        <a:t>APLC Activities </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4">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914400" rtl="0" algn="l">
                        <a:spcBef>
                          <a:spcPts val="0"/>
                        </a:spcBef>
                        <a:spcAft>
                          <a:spcPts val="0"/>
                        </a:spcAft>
                        <a:buNone/>
                      </a:pPr>
                      <a:r>
                        <a:rPr b="1" lang="en-US" sz="2000"/>
                        <a:t>Business</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Project Right Sizing and Framing</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Objectives and Research Questions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600"/>
                        <a:t>Evaluate Culture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Identified working with ML Models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600"/>
                        <a:t>Identify a Sponsor</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Instructors Mid Check Point</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600"/>
                        <a:t>Create a Team</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Formed </a:t>
                      </a:r>
                      <a:r>
                        <a:rPr lang="en-US" sz="1600"/>
                        <a:t>Diversified Team - Week 1-2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457200" rtl="0" algn="l">
                        <a:spcBef>
                          <a:spcPts val="0"/>
                        </a:spcBef>
                        <a:spcAft>
                          <a:spcPts val="0"/>
                        </a:spcAft>
                        <a:buNone/>
                      </a:pPr>
                      <a:r>
                        <a:rPr b="1" lang="en-US" sz="2000"/>
                        <a:t>Data Engineering</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Data Collection &amp; Management</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Data </a:t>
                      </a:r>
                      <a:r>
                        <a:rPr lang="en-US" sz="1600"/>
                        <a:t>Acquisition</a:t>
                      </a:r>
                      <a:r>
                        <a:rPr lang="en-US" sz="1600"/>
                        <a:t> and Processing - Used .csv file from Kaggle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914400" rtl="0" algn="l">
                        <a:spcBef>
                          <a:spcPts val="0"/>
                        </a:spcBef>
                        <a:spcAft>
                          <a:spcPts val="0"/>
                        </a:spcAft>
                        <a:buNone/>
                      </a:pPr>
                      <a:r>
                        <a:rPr b="1" lang="en-US" sz="2000">
                          <a:solidFill>
                            <a:schemeClr val="dk1"/>
                          </a:solidFill>
                        </a:rPr>
                        <a:t>Modeling</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Advanced Analytics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Data Splitting / Pipelines </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600"/>
                        <a:t>Validate, Verify, Iterate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Reviewing Code on Local Host / GitHub Repository / Creating Branches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457200" rtl="0" algn="l">
                        <a:spcBef>
                          <a:spcPts val="0"/>
                        </a:spcBef>
                        <a:spcAft>
                          <a:spcPts val="0"/>
                        </a:spcAft>
                        <a:buNone/>
                      </a:pPr>
                      <a:r>
                        <a:rPr b="1" lang="en-US" sz="2000">
                          <a:solidFill>
                            <a:schemeClr val="dk1"/>
                          </a:solidFill>
                        </a:rPr>
                        <a:t>Software Engineering</a:t>
                      </a:r>
                      <a:endParaRPr b="1" sz="2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Implement, Test, Iterate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Reviewing Data Flow and Code Integration</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600"/>
                        <a:t>Embedded Analytics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Final Check and Deployment - GitHub </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b86f979baa_1_73"/>
          <p:cNvSpPr txBox="1"/>
          <p:nvPr>
            <p:ph type="title"/>
          </p:nvPr>
        </p:nvSpPr>
        <p:spPr>
          <a:xfrm>
            <a:off x="1100325" y="666975"/>
            <a:ext cx="5794800" cy="103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800"/>
              <a:t>Data</a:t>
            </a:r>
            <a:r>
              <a:rPr b="1" lang="en-US" sz="4800"/>
              <a:t> Life Cycle</a:t>
            </a:r>
            <a:endParaRPr b="1" sz="4800"/>
          </a:p>
        </p:txBody>
      </p:sp>
      <p:pic>
        <p:nvPicPr>
          <p:cNvPr id="451" name="Google Shape;451;g2b86f979baa_1_73"/>
          <p:cNvPicPr preferRelativeResize="0"/>
          <p:nvPr/>
        </p:nvPicPr>
        <p:blipFill>
          <a:blip r:embed="rId3">
            <a:alphaModFix/>
          </a:blip>
          <a:stretch>
            <a:fillRect/>
          </a:stretch>
        </p:blipFill>
        <p:spPr>
          <a:xfrm>
            <a:off x="2745400" y="1776075"/>
            <a:ext cx="6509650" cy="5069600"/>
          </a:xfrm>
          <a:prstGeom prst="rect">
            <a:avLst/>
          </a:prstGeom>
          <a:noFill/>
          <a:ln>
            <a:noFill/>
          </a:ln>
        </p:spPr>
      </p:pic>
      <p:sp>
        <p:nvSpPr>
          <p:cNvPr id="452" name="Google Shape;452;g2b86f979baa_1_73"/>
          <p:cNvSpPr txBox="1"/>
          <p:nvPr/>
        </p:nvSpPr>
        <p:spPr>
          <a:xfrm>
            <a:off x="195950" y="6010775"/>
            <a:ext cx="41736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wentieth Century"/>
                <a:ea typeface="Twentieth Century"/>
                <a:cs typeface="Twentieth Century"/>
                <a:sym typeface="Twentieth Century"/>
              </a:rPr>
              <a:t>UAP* - Data Enhancement - Alterations in the data</a:t>
            </a:r>
            <a:endParaRPr b="1" sz="19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b86f979baa_1_80"/>
          <p:cNvSpPr txBox="1"/>
          <p:nvPr>
            <p:ph type="title"/>
          </p:nvPr>
        </p:nvSpPr>
        <p:spPr>
          <a:xfrm>
            <a:off x="1100325" y="666975"/>
            <a:ext cx="9558900" cy="103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800"/>
              <a:t>MLOPs</a:t>
            </a:r>
            <a:endParaRPr b="1" sz="4800"/>
          </a:p>
        </p:txBody>
      </p:sp>
      <p:sp>
        <p:nvSpPr>
          <p:cNvPr id="458" name="Google Shape;458;g2b86f979baa_1_80"/>
          <p:cNvSpPr txBox="1"/>
          <p:nvPr/>
        </p:nvSpPr>
        <p:spPr>
          <a:xfrm>
            <a:off x="195950" y="6304675"/>
            <a:ext cx="42717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wentieth Century"/>
                <a:ea typeface="Twentieth Century"/>
                <a:cs typeface="Twentieth Century"/>
                <a:sym typeface="Twentieth Century"/>
              </a:rPr>
              <a:t>Deployment</a:t>
            </a:r>
            <a:r>
              <a:rPr b="1" lang="en-US" sz="1900">
                <a:solidFill>
                  <a:schemeClr val="dk1"/>
                </a:solidFill>
                <a:latin typeface="Twentieth Century"/>
                <a:ea typeface="Twentieth Century"/>
                <a:cs typeface="Twentieth Century"/>
                <a:sym typeface="Twentieth Century"/>
              </a:rPr>
              <a:t>* - Local Host - IP Address</a:t>
            </a:r>
            <a:endParaRPr b="1" sz="1900">
              <a:solidFill>
                <a:schemeClr val="dk1"/>
              </a:solidFill>
              <a:latin typeface="Twentieth Century"/>
              <a:ea typeface="Twentieth Century"/>
              <a:cs typeface="Twentieth Century"/>
              <a:sym typeface="Twentieth Century"/>
            </a:endParaRPr>
          </a:p>
        </p:txBody>
      </p:sp>
      <p:pic>
        <p:nvPicPr>
          <p:cNvPr id="459" name="Google Shape;459;g2b86f979baa_1_80"/>
          <p:cNvPicPr preferRelativeResize="0"/>
          <p:nvPr/>
        </p:nvPicPr>
        <p:blipFill>
          <a:blip r:embed="rId3">
            <a:alphaModFix/>
          </a:blip>
          <a:stretch>
            <a:fillRect/>
          </a:stretch>
        </p:blipFill>
        <p:spPr>
          <a:xfrm>
            <a:off x="2151025" y="1852275"/>
            <a:ext cx="7639194" cy="4006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b86f979baa_1_88"/>
          <p:cNvSpPr txBox="1"/>
          <p:nvPr>
            <p:ph type="title"/>
          </p:nvPr>
        </p:nvSpPr>
        <p:spPr>
          <a:xfrm>
            <a:off x="1100325" y="666975"/>
            <a:ext cx="9558900" cy="103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800"/>
              <a:t>MLOPs - Continued</a:t>
            </a:r>
            <a:endParaRPr b="1" sz="4800"/>
          </a:p>
        </p:txBody>
      </p:sp>
      <p:sp>
        <p:nvSpPr>
          <p:cNvPr id="465" name="Google Shape;465;g2b86f979baa_1_88"/>
          <p:cNvSpPr txBox="1"/>
          <p:nvPr/>
        </p:nvSpPr>
        <p:spPr>
          <a:xfrm>
            <a:off x="195950" y="6167525"/>
            <a:ext cx="42717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wentieth Century"/>
                <a:ea typeface="Twentieth Century"/>
                <a:cs typeface="Twentieth Century"/>
                <a:sym typeface="Twentieth Century"/>
              </a:rPr>
              <a:t>Deployment* - Local Host - IP Address</a:t>
            </a:r>
            <a:endParaRPr b="1" sz="1900">
              <a:solidFill>
                <a:schemeClr val="dk1"/>
              </a:solidFill>
              <a:latin typeface="Twentieth Century"/>
              <a:ea typeface="Twentieth Century"/>
              <a:cs typeface="Twentieth Century"/>
              <a:sym typeface="Twentieth Century"/>
            </a:endParaRPr>
          </a:p>
        </p:txBody>
      </p:sp>
      <p:pic>
        <p:nvPicPr>
          <p:cNvPr id="466" name="Google Shape;466;g2b86f979baa_1_88"/>
          <p:cNvPicPr preferRelativeResize="0"/>
          <p:nvPr/>
        </p:nvPicPr>
        <p:blipFill>
          <a:blip r:embed="rId3">
            <a:alphaModFix/>
          </a:blip>
          <a:stretch>
            <a:fillRect/>
          </a:stretch>
        </p:blipFill>
        <p:spPr>
          <a:xfrm>
            <a:off x="388350" y="2222875"/>
            <a:ext cx="11440074" cy="364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b81d471e45_8_52"/>
          <p:cNvSpPr txBox="1"/>
          <p:nvPr>
            <p:ph type="title"/>
          </p:nvPr>
        </p:nvSpPr>
        <p:spPr>
          <a:xfrm>
            <a:off x="1024128" y="471509"/>
            <a:ext cx="4389000" cy="173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Key Takeaways</a:t>
            </a:r>
            <a:endParaRPr/>
          </a:p>
        </p:txBody>
      </p:sp>
      <p:sp>
        <p:nvSpPr>
          <p:cNvPr id="472" name="Google Shape;472;g2b81d471e45_8_52"/>
          <p:cNvSpPr txBox="1"/>
          <p:nvPr>
            <p:ph idx="2" type="body"/>
          </p:nvPr>
        </p:nvSpPr>
        <p:spPr>
          <a:xfrm>
            <a:off x="471050" y="2257500"/>
            <a:ext cx="4941900" cy="42402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SzPts val="1800"/>
              <a:buChar char="➔"/>
            </a:pPr>
            <a:r>
              <a:rPr b="1" lang="en-US" sz="1800"/>
              <a:t>Age-related Patterns:</a:t>
            </a:r>
            <a:r>
              <a:rPr lang="en-US" sz="1800"/>
              <a:t> Identified age-specific susceptibilities to ocular diseases.</a:t>
            </a:r>
            <a:endParaRPr sz="1800"/>
          </a:p>
          <a:p>
            <a:pPr indent="-342900" lvl="0" marL="457200" rtl="0" algn="l">
              <a:spcBef>
                <a:spcPts val="0"/>
              </a:spcBef>
              <a:spcAft>
                <a:spcPts val="0"/>
              </a:spcAft>
              <a:buSzPts val="1800"/>
              <a:buChar char="➔"/>
            </a:pPr>
            <a:r>
              <a:rPr b="1" lang="en-US" sz="1800"/>
              <a:t>Impact of Non-Ocular Diseases: </a:t>
            </a:r>
            <a:r>
              <a:rPr lang="en-US" sz="1800"/>
              <a:t>Highlighted influence of conditions like diabetes on ocular health.</a:t>
            </a:r>
            <a:endParaRPr sz="1800"/>
          </a:p>
          <a:p>
            <a:pPr indent="-342900" lvl="0" marL="457200" rtl="0" algn="l">
              <a:spcBef>
                <a:spcPts val="0"/>
              </a:spcBef>
              <a:spcAft>
                <a:spcPts val="0"/>
              </a:spcAft>
              <a:buSzPts val="1800"/>
              <a:buChar char="➔"/>
            </a:pPr>
            <a:r>
              <a:rPr b="1" lang="en-US" sz="1800"/>
              <a:t>Predictive Modeling:</a:t>
            </a:r>
            <a:r>
              <a:rPr lang="en-US" sz="1800"/>
              <a:t> Random Forest model emerged as best for disease prediction.</a:t>
            </a:r>
            <a:endParaRPr sz="1800"/>
          </a:p>
          <a:p>
            <a:pPr indent="-342900" lvl="0" marL="457200" rtl="0" algn="l">
              <a:spcBef>
                <a:spcPts val="0"/>
              </a:spcBef>
              <a:spcAft>
                <a:spcPts val="0"/>
              </a:spcAft>
              <a:buSzPts val="1800"/>
              <a:buChar char="➔"/>
            </a:pPr>
            <a:r>
              <a:rPr b="1" lang="en-US" sz="1800"/>
              <a:t>Personalized Interventions: </a:t>
            </a:r>
            <a:r>
              <a:rPr lang="en-US" sz="1800"/>
              <a:t>K-means clustering enabled tailored treatments for patient subgroups.</a:t>
            </a:r>
            <a:endParaRPr sz="1800"/>
          </a:p>
          <a:p>
            <a:pPr indent="-342900" lvl="0" marL="457200" rtl="0" algn="l">
              <a:spcBef>
                <a:spcPts val="0"/>
              </a:spcBef>
              <a:spcAft>
                <a:spcPts val="0"/>
              </a:spcAft>
              <a:buSzPts val="1800"/>
              <a:buChar char="➔"/>
            </a:pPr>
            <a:r>
              <a:rPr b="1" lang="en-US" sz="1800"/>
              <a:t>Insights from Text Mining: </a:t>
            </a:r>
            <a:r>
              <a:rPr lang="en-US" sz="1800"/>
              <a:t>NLP techniques provided valuable insights from medical notes, aiding in early detection and targeted interventions.</a:t>
            </a:r>
            <a:endParaRPr sz="1800"/>
          </a:p>
        </p:txBody>
      </p:sp>
      <p:pic>
        <p:nvPicPr>
          <p:cNvPr id="473" name="Google Shape;473;g2b81d471e45_8_52"/>
          <p:cNvPicPr preferRelativeResize="0"/>
          <p:nvPr/>
        </p:nvPicPr>
        <p:blipFill>
          <a:blip r:embed="rId3">
            <a:alphaModFix amt="79000"/>
          </a:blip>
          <a:stretch>
            <a:fillRect/>
          </a:stretch>
        </p:blipFill>
        <p:spPr>
          <a:xfrm>
            <a:off x="5499903" y="2011738"/>
            <a:ext cx="6474071" cy="43086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g2b86f979baa_1_14"/>
          <p:cNvSpPr txBox="1"/>
          <p:nvPr>
            <p:ph type="title"/>
          </p:nvPr>
        </p:nvSpPr>
        <p:spPr>
          <a:xfrm>
            <a:off x="838200" y="557188"/>
            <a:ext cx="10515600" cy="1133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0000"/>
              </a:lnSpc>
              <a:spcBef>
                <a:spcPts val="0"/>
              </a:spcBef>
              <a:spcAft>
                <a:spcPts val="0"/>
              </a:spcAft>
              <a:buClr>
                <a:srgbClr val="0C0C0C"/>
              </a:buClr>
              <a:buSzPct val="100000"/>
              <a:buFont typeface="Twentieth Century"/>
              <a:buNone/>
            </a:pPr>
            <a:r>
              <a:rPr lang="en-US" sz="5200"/>
              <a:t>DATASET OVERVIEW AND ITS IMPORTANCE</a:t>
            </a:r>
            <a:endParaRPr/>
          </a:p>
        </p:txBody>
      </p:sp>
      <p:grpSp>
        <p:nvGrpSpPr>
          <p:cNvPr id="190" name="Google Shape;190;g2b86f979baa_1_14"/>
          <p:cNvGrpSpPr/>
          <p:nvPr/>
        </p:nvGrpSpPr>
        <p:grpSpPr>
          <a:xfrm>
            <a:off x="838200" y="1832200"/>
            <a:ext cx="10515600" cy="4345653"/>
            <a:chOff x="0" y="3400"/>
            <a:chExt cx="10515600" cy="4345653"/>
          </a:xfrm>
        </p:grpSpPr>
        <p:sp>
          <p:nvSpPr>
            <p:cNvPr id="191" name="Google Shape;191;g2b86f979baa_1_14"/>
            <p:cNvSpPr/>
            <p:nvPr/>
          </p:nvSpPr>
          <p:spPr>
            <a:xfrm>
              <a:off x="0" y="3400"/>
              <a:ext cx="10515600" cy="724200"/>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b86f979baa_1_14"/>
            <p:cNvSpPr/>
            <p:nvPr/>
          </p:nvSpPr>
          <p:spPr>
            <a:xfrm>
              <a:off x="219097" y="166365"/>
              <a:ext cx="398400" cy="398400"/>
            </a:xfrm>
            <a:prstGeom prst="rect">
              <a:avLst/>
            </a:prstGeom>
            <a:blipFill rotWithShape="1">
              <a:blip r:embed="rId3">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b86f979baa_1_14"/>
            <p:cNvSpPr/>
            <p:nvPr/>
          </p:nvSpPr>
          <p:spPr>
            <a:xfrm>
              <a:off x="836555" y="3400"/>
              <a:ext cx="9678900" cy="7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b86f979baa_1_14"/>
            <p:cNvSpPr txBox="1"/>
            <p:nvPr/>
          </p:nvSpPr>
          <p:spPr>
            <a:xfrm>
              <a:off x="836555" y="3400"/>
              <a:ext cx="9678900" cy="724200"/>
            </a:xfrm>
            <a:prstGeom prst="rect">
              <a:avLst/>
            </a:prstGeom>
            <a:noFill/>
            <a:ln>
              <a:noFill/>
            </a:ln>
          </p:spPr>
          <p:txBody>
            <a:bodyPr anchorCtr="0" anchor="ctr" bIns="76650" lIns="76650" spcFirstLastPara="1" rIns="76650" wrap="square" tIns="766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Data Source: Sourced from Kaggle, encompassing 6,400 records with 15 attributes each, including demographics, diagnoses, and fundus images.</a:t>
              </a:r>
              <a:endParaRPr/>
            </a:p>
          </p:txBody>
        </p:sp>
        <p:sp>
          <p:nvSpPr>
            <p:cNvPr id="195" name="Google Shape;195;g2b86f979baa_1_14"/>
            <p:cNvSpPr/>
            <p:nvPr/>
          </p:nvSpPr>
          <p:spPr>
            <a:xfrm>
              <a:off x="0" y="908763"/>
              <a:ext cx="10515600" cy="724200"/>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b86f979baa_1_14"/>
            <p:cNvSpPr/>
            <p:nvPr/>
          </p:nvSpPr>
          <p:spPr>
            <a:xfrm>
              <a:off x="219097" y="1071728"/>
              <a:ext cx="398400" cy="398400"/>
            </a:xfrm>
            <a:prstGeom prst="rect">
              <a:avLst/>
            </a:prstGeom>
            <a:blipFill rotWithShape="1">
              <a:blip r:embed="rId4">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b86f979baa_1_14"/>
            <p:cNvSpPr/>
            <p:nvPr/>
          </p:nvSpPr>
          <p:spPr>
            <a:xfrm>
              <a:off x="836555" y="908763"/>
              <a:ext cx="9678900" cy="7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b86f979baa_1_14"/>
            <p:cNvSpPr txBox="1"/>
            <p:nvPr/>
          </p:nvSpPr>
          <p:spPr>
            <a:xfrm>
              <a:off x="836555" y="908763"/>
              <a:ext cx="9678900" cy="724200"/>
            </a:xfrm>
            <a:prstGeom prst="rect">
              <a:avLst/>
            </a:prstGeom>
            <a:noFill/>
            <a:ln>
              <a:noFill/>
            </a:ln>
          </p:spPr>
          <p:txBody>
            <a:bodyPr anchorCtr="0" anchor="ctr" bIns="76650" lIns="76650" spcFirstLastPara="1" rIns="76650" wrap="square" tIns="766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Data Richness: The dataset reflects real patient interactions, capturing diverse ocular conditions across different demographic segments, crucial for accurate model training.</a:t>
              </a:r>
              <a:endParaRPr/>
            </a:p>
          </p:txBody>
        </p:sp>
        <p:sp>
          <p:nvSpPr>
            <p:cNvPr id="199" name="Google Shape;199;g2b86f979baa_1_14"/>
            <p:cNvSpPr/>
            <p:nvPr/>
          </p:nvSpPr>
          <p:spPr>
            <a:xfrm>
              <a:off x="0" y="1814126"/>
              <a:ext cx="10515600" cy="724200"/>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b86f979baa_1_14"/>
            <p:cNvSpPr/>
            <p:nvPr/>
          </p:nvSpPr>
          <p:spPr>
            <a:xfrm>
              <a:off x="219097" y="1977092"/>
              <a:ext cx="398400" cy="398400"/>
            </a:xfrm>
            <a:prstGeom prst="rect">
              <a:avLst/>
            </a:prstGeom>
            <a:blipFill rotWithShape="1">
              <a:blip r:embed="rId5">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b86f979baa_1_14"/>
            <p:cNvSpPr/>
            <p:nvPr/>
          </p:nvSpPr>
          <p:spPr>
            <a:xfrm>
              <a:off x="836555" y="1814126"/>
              <a:ext cx="9678900" cy="7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b86f979baa_1_14"/>
            <p:cNvSpPr txBox="1"/>
            <p:nvPr/>
          </p:nvSpPr>
          <p:spPr>
            <a:xfrm>
              <a:off x="836555" y="1814126"/>
              <a:ext cx="9678900" cy="724200"/>
            </a:xfrm>
            <a:prstGeom prst="rect">
              <a:avLst/>
            </a:prstGeom>
            <a:noFill/>
            <a:ln>
              <a:noFill/>
            </a:ln>
          </p:spPr>
          <p:txBody>
            <a:bodyPr anchorCtr="0" anchor="ctr" bIns="76650" lIns="76650" spcFirstLastPara="1" rIns="76650" wrap="square" tIns="766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Relevance: Facilitates a detailed understanding of ocular disease patterns, which is instrumental for developing age and condition-specific predictive models.</a:t>
              </a:r>
              <a:endParaRPr/>
            </a:p>
          </p:txBody>
        </p:sp>
        <p:sp>
          <p:nvSpPr>
            <p:cNvPr id="203" name="Google Shape;203;g2b86f979baa_1_14"/>
            <p:cNvSpPr/>
            <p:nvPr/>
          </p:nvSpPr>
          <p:spPr>
            <a:xfrm>
              <a:off x="0" y="2719489"/>
              <a:ext cx="10515600" cy="724200"/>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b86f979baa_1_14"/>
            <p:cNvSpPr/>
            <p:nvPr/>
          </p:nvSpPr>
          <p:spPr>
            <a:xfrm>
              <a:off x="219097" y="2882455"/>
              <a:ext cx="398400" cy="398400"/>
            </a:xfrm>
            <a:prstGeom prst="rect">
              <a:avLst/>
            </a:prstGeom>
            <a:blipFill rotWithShape="1">
              <a:blip r:embed="rId6">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b86f979baa_1_14"/>
            <p:cNvSpPr/>
            <p:nvPr/>
          </p:nvSpPr>
          <p:spPr>
            <a:xfrm>
              <a:off x="836555" y="2719489"/>
              <a:ext cx="9678900" cy="7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b86f979baa_1_14"/>
            <p:cNvSpPr txBox="1"/>
            <p:nvPr/>
          </p:nvSpPr>
          <p:spPr>
            <a:xfrm>
              <a:off x="836555" y="2719489"/>
              <a:ext cx="9678900" cy="724200"/>
            </a:xfrm>
            <a:prstGeom prst="rect">
              <a:avLst/>
            </a:prstGeom>
            <a:noFill/>
            <a:ln>
              <a:noFill/>
            </a:ln>
          </p:spPr>
          <p:txBody>
            <a:bodyPr anchorCtr="0" anchor="ctr" bIns="76650" lIns="76650" spcFirstLastPara="1" rIns="76650" wrap="square" tIns="766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Preparation: Rigorous data cleaning and preprocessing were performed to ensure model readiness.</a:t>
              </a:r>
              <a:endParaRPr/>
            </a:p>
          </p:txBody>
        </p:sp>
        <p:sp>
          <p:nvSpPr>
            <p:cNvPr id="207" name="Google Shape;207;g2b86f979baa_1_14"/>
            <p:cNvSpPr/>
            <p:nvPr/>
          </p:nvSpPr>
          <p:spPr>
            <a:xfrm>
              <a:off x="0" y="3624853"/>
              <a:ext cx="10515600" cy="724200"/>
            </a:xfrm>
            <a:prstGeom prst="roundRect">
              <a:avLst>
                <a:gd fmla="val 10000" name="adj"/>
              </a:avLst>
            </a:prstGeom>
            <a:solidFill>
              <a:srgbClr val="CCD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b86f979baa_1_14"/>
            <p:cNvSpPr/>
            <p:nvPr/>
          </p:nvSpPr>
          <p:spPr>
            <a:xfrm>
              <a:off x="219097" y="3787818"/>
              <a:ext cx="398400" cy="398400"/>
            </a:xfrm>
            <a:prstGeom prst="rect">
              <a:avLst/>
            </a:prstGeom>
            <a:blipFill rotWithShape="1">
              <a:blip r:embed="rId7">
                <a:alphaModFix/>
              </a:blip>
              <a:stretch>
                <a:fillRect b="0" l="0" r="0" t="0"/>
              </a:stretch>
            </a:blip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b86f979baa_1_14"/>
            <p:cNvSpPr/>
            <p:nvPr/>
          </p:nvSpPr>
          <p:spPr>
            <a:xfrm>
              <a:off x="836555" y="3624853"/>
              <a:ext cx="9678900" cy="7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b86f979baa_1_14"/>
            <p:cNvSpPr txBox="1"/>
            <p:nvPr/>
          </p:nvSpPr>
          <p:spPr>
            <a:xfrm>
              <a:off x="836555" y="3624853"/>
              <a:ext cx="9678900" cy="724200"/>
            </a:xfrm>
            <a:prstGeom prst="rect">
              <a:avLst/>
            </a:prstGeom>
            <a:noFill/>
            <a:ln>
              <a:noFill/>
            </a:ln>
          </p:spPr>
          <p:txBody>
            <a:bodyPr anchorCtr="0" anchor="ctr" bIns="76650" lIns="76650" spcFirstLastPara="1" rIns="76650" wrap="square" tIns="76650">
              <a:noAutofit/>
            </a:bodyPr>
            <a:lstStyle/>
            <a:p>
              <a:pPr indent="0" lvl="0" marL="0" marR="0" rtl="0" algn="l">
                <a:lnSpc>
                  <a:spcPct val="100000"/>
                </a:lnSpc>
                <a:spcBef>
                  <a:spcPts val="0"/>
                </a:spcBef>
                <a:spcAft>
                  <a:spcPts val="0"/>
                </a:spcAft>
                <a:buClr>
                  <a:schemeClr val="dk1"/>
                </a:buClr>
                <a:buSzPts val="1900"/>
                <a:buFont typeface="Twentieth Century"/>
                <a:buNone/>
              </a:pPr>
              <a:r>
                <a:rPr b="0" i="0" lang="en-US" sz="1900" u="none" cap="none" strike="noStrike">
                  <a:solidFill>
                    <a:schemeClr val="dk1"/>
                  </a:solidFill>
                  <a:latin typeface="Twentieth Century"/>
                  <a:ea typeface="Twentieth Century"/>
                  <a:cs typeface="Twentieth Century"/>
                  <a:sym typeface="Twentieth Century"/>
                </a:rPr>
                <a:t>Insight Potential: This dataset's depth allows for comprehensive exploratory and predictive analytics, targeting improved diagnostic and treatment approaches.</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b81d471e45_8_60"/>
          <p:cNvSpPr txBox="1"/>
          <p:nvPr>
            <p:ph type="ctrTitle"/>
          </p:nvPr>
        </p:nvSpPr>
        <p:spPr>
          <a:xfrm>
            <a:off x="8534375" y="4893625"/>
            <a:ext cx="2970300" cy="1463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US"/>
              <a:t>Thank You</a:t>
            </a:r>
            <a:r>
              <a:rPr lang="en-US"/>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g1f1b3d5fbfc_2_1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400"/>
              <a:buFont typeface="Twentieth Century"/>
              <a:buNone/>
            </a:pPr>
            <a:r>
              <a:rPr lang="en-US" sz="5400"/>
              <a:t>DRIVING PURPOSE BEHIND THE STUDY</a:t>
            </a:r>
            <a:endParaRPr/>
          </a:p>
        </p:txBody>
      </p:sp>
      <p:grpSp>
        <p:nvGrpSpPr>
          <p:cNvPr id="216" name="Google Shape;216;g1f1b3d5fbfc_2_115"/>
          <p:cNvGrpSpPr/>
          <p:nvPr/>
        </p:nvGrpSpPr>
        <p:grpSpPr>
          <a:xfrm>
            <a:off x="838200" y="2340650"/>
            <a:ext cx="10515600" cy="3723750"/>
            <a:chOff x="0" y="112563"/>
            <a:chExt cx="10515600" cy="3723750"/>
          </a:xfrm>
        </p:grpSpPr>
        <p:sp>
          <p:nvSpPr>
            <p:cNvPr id="217" name="Google Shape;217;g1f1b3d5fbfc_2_115"/>
            <p:cNvSpPr/>
            <p:nvPr/>
          </p:nvSpPr>
          <p:spPr>
            <a:xfrm>
              <a:off x="0" y="112563"/>
              <a:ext cx="10515600" cy="906750"/>
            </a:xfrm>
            <a:prstGeom prst="roundRect">
              <a:avLst>
                <a:gd fmla="val 16667" name="adj"/>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f1b3d5fbfc_2_115"/>
            <p:cNvSpPr txBox="1"/>
            <p:nvPr/>
          </p:nvSpPr>
          <p:spPr>
            <a:xfrm>
              <a:off x="44264" y="156827"/>
              <a:ext cx="10427072" cy="818222"/>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Twentieth Century"/>
                <a:buNone/>
              </a:pPr>
              <a:r>
                <a:rPr b="0" i="0" lang="en-US" sz="2500" u="none" cap="none" strike="noStrike">
                  <a:solidFill>
                    <a:schemeClr val="lt1"/>
                  </a:solidFill>
                  <a:latin typeface="Twentieth Century"/>
                  <a:ea typeface="Twentieth Century"/>
                  <a:cs typeface="Twentieth Century"/>
                  <a:sym typeface="Twentieth Century"/>
                </a:rPr>
                <a:t>Research Aim: To apply machine learning models to predict ocular disease classification and enhance patient segmentation for targeted treatment.</a:t>
              </a:r>
              <a:endParaRPr/>
            </a:p>
          </p:txBody>
        </p:sp>
        <p:sp>
          <p:nvSpPr>
            <p:cNvPr id="219" name="Google Shape;219;g1f1b3d5fbfc_2_115"/>
            <p:cNvSpPr/>
            <p:nvPr/>
          </p:nvSpPr>
          <p:spPr>
            <a:xfrm>
              <a:off x="0" y="1091313"/>
              <a:ext cx="10515600" cy="906750"/>
            </a:xfrm>
            <a:prstGeom prst="roundRect">
              <a:avLst>
                <a:gd fmla="val 16667" name="adj"/>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f1b3d5fbfc_2_115"/>
            <p:cNvSpPr txBox="1"/>
            <p:nvPr/>
          </p:nvSpPr>
          <p:spPr>
            <a:xfrm>
              <a:off x="44264" y="1135577"/>
              <a:ext cx="10427072" cy="818222"/>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Twentieth Century"/>
                <a:buNone/>
              </a:pPr>
              <a:r>
                <a:rPr b="0" i="0" lang="en-US" sz="2500" u="none" cap="none" strike="noStrike">
                  <a:solidFill>
                    <a:schemeClr val="lt1"/>
                  </a:solidFill>
                  <a:latin typeface="Twentieth Century"/>
                  <a:ea typeface="Twentieth Century"/>
                  <a:cs typeface="Twentieth Century"/>
                  <a:sym typeface="Twentieth Century"/>
                </a:rPr>
                <a:t>Objectives:</a:t>
              </a:r>
              <a:endParaRPr/>
            </a:p>
          </p:txBody>
        </p:sp>
        <p:sp>
          <p:nvSpPr>
            <p:cNvPr id="221" name="Google Shape;221;g1f1b3d5fbfc_2_115"/>
            <p:cNvSpPr/>
            <p:nvPr/>
          </p:nvSpPr>
          <p:spPr>
            <a:xfrm>
              <a:off x="0" y="1998063"/>
              <a:ext cx="10515600" cy="93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f1b3d5fbfc_2_115"/>
            <p:cNvSpPr txBox="1"/>
            <p:nvPr/>
          </p:nvSpPr>
          <p:spPr>
            <a:xfrm>
              <a:off x="0" y="1998063"/>
              <a:ext cx="10515600" cy="931500"/>
            </a:xfrm>
            <a:prstGeom prst="rect">
              <a:avLst/>
            </a:prstGeom>
            <a:noFill/>
            <a:ln>
              <a:noFill/>
            </a:ln>
          </p:spPr>
          <p:txBody>
            <a:bodyPr anchorCtr="0" anchor="t" bIns="31750" lIns="333850" spcFirstLastPara="1" rIns="177800" wrap="square" tIns="31750">
              <a:noAutofit/>
            </a:bodyPr>
            <a:lstStyle/>
            <a:p>
              <a:pPr indent="-228600" lvl="1" marL="228600" marR="0" rtl="0" algn="l">
                <a:lnSpc>
                  <a:spcPct val="90000"/>
                </a:lnSpc>
                <a:spcBef>
                  <a:spcPts val="0"/>
                </a:spcBef>
                <a:spcAft>
                  <a:spcPts val="0"/>
                </a:spcAft>
                <a:buClr>
                  <a:schemeClr val="dk1"/>
                </a:buClr>
                <a:buSzPts val="2000"/>
                <a:buFont typeface="Twentieth Century"/>
                <a:buChar char="•"/>
              </a:pPr>
              <a:r>
                <a:rPr b="0" i="0" lang="en-US" sz="2000" u="none" cap="none" strike="noStrike">
                  <a:solidFill>
                    <a:schemeClr val="dk1"/>
                  </a:solidFill>
                  <a:latin typeface="Twentieth Century"/>
                  <a:ea typeface="Twentieth Century"/>
                  <a:cs typeface="Twentieth Century"/>
                  <a:sym typeface="Twentieth Century"/>
                </a:rPr>
                <a:t>Identify patterns linking demographic and health factors to ocular disease prevalence.</a:t>
              </a:r>
              <a:endParaRPr/>
            </a:p>
            <a:p>
              <a:pPr indent="-228600" lvl="1" marL="228600" marR="0" rtl="0" algn="l">
                <a:lnSpc>
                  <a:spcPct val="90000"/>
                </a:lnSpc>
                <a:spcBef>
                  <a:spcPts val="400"/>
                </a:spcBef>
                <a:spcAft>
                  <a:spcPts val="0"/>
                </a:spcAft>
                <a:buClr>
                  <a:schemeClr val="dk1"/>
                </a:buClr>
                <a:buSzPts val="2000"/>
                <a:buFont typeface="Twentieth Century"/>
                <a:buChar char="•"/>
              </a:pPr>
              <a:r>
                <a:rPr b="0" i="0" lang="en-US" sz="2000" u="none" cap="none" strike="noStrike">
                  <a:solidFill>
                    <a:schemeClr val="dk1"/>
                  </a:solidFill>
                  <a:latin typeface="Twentieth Century"/>
                  <a:ea typeface="Twentieth Century"/>
                  <a:cs typeface="Twentieth Century"/>
                  <a:sym typeface="Twentieth Century"/>
                </a:rPr>
                <a:t>Evaluate the effectiveness of various machine learning algorithms in disease prediction.</a:t>
              </a:r>
              <a:endParaRPr/>
            </a:p>
            <a:p>
              <a:pPr indent="-228600" lvl="1" marL="228600" marR="0" rtl="0" algn="l">
                <a:lnSpc>
                  <a:spcPct val="90000"/>
                </a:lnSpc>
                <a:spcBef>
                  <a:spcPts val="400"/>
                </a:spcBef>
                <a:spcAft>
                  <a:spcPts val="0"/>
                </a:spcAft>
                <a:buClr>
                  <a:schemeClr val="dk1"/>
                </a:buClr>
                <a:buSzPts val="2000"/>
                <a:buFont typeface="Twentieth Century"/>
                <a:buChar char="•"/>
              </a:pPr>
              <a:r>
                <a:rPr b="0" i="0" lang="en-US" sz="2000" u="none" cap="none" strike="noStrike">
                  <a:solidFill>
                    <a:schemeClr val="dk1"/>
                  </a:solidFill>
                  <a:latin typeface="Twentieth Century"/>
                  <a:ea typeface="Twentieth Century"/>
                  <a:cs typeface="Twentieth Century"/>
                  <a:sym typeface="Twentieth Century"/>
                </a:rPr>
                <a:t>Develop a predictive framework that aids in personalized patient care and treatment plans.</a:t>
              </a:r>
              <a:endParaRPr/>
            </a:p>
          </p:txBody>
        </p:sp>
        <p:sp>
          <p:nvSpPr>
            <p:cNvPr id="223" name="Google Shape;223;g1f1b3d5fbfc_2_115"/>
            <p:cNvSpPr/>
            <p:nvPr/>
          </p:nvSpPr>
          <p:spPr>
            <a:xfrm>
              <a:off x="0" y="2929563"/>
              <a:ext cx="10515600" cy="906750"/>
            </a:xfrm>
            <a:prstGeom prst="roundRect">
              <a:avLst>
                <a:gd fmla="val 16667" name="adj"/>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f1b3d5fbfc_2_115"/>
            <p:cNvSpPr txBox="1"/>
            <p:nvPr/>
          </p:nvSpPr>
          <p:spPr>
            <a:xfrm>
              <a:off x="44264" y="2973827"/>
              <a:ext cx="10427072" cy="818222"/>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Twentieth Century"/>
                <a:buNone/>
              </a:pPr>
              <a:r>
                <a:rPr b="0" i="0" lang="en-US" sz="2500" u="none" cap="none" strike="noStrike">
                  <a:solidFill>
                    <a:schemeClr val="lt1"/>
                  </a:solidFill>
                  <a:latin typeface="Twentieth Century"/>
                  <a:ea typeface="Twentieth Century"/>
                  <a:cs typeface="Twentieth Century"/>
                  <a:sym typeface="Twentieth Century"/>
                </a:rPr>
                <a:t>Expected Impact: "Our research aims to contribute to the early detection of ocular diseases, improving diagnostic accuracy and patient outcomes in eye care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b86f979baa_1_8"/>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Gantt Chart</a:t>
            </a:r>
            <a:endParaRPr/>
          </a:p>
        </p:txBody>
      </p:sp>
      <p:pic>
        <p:nvPicPr>
          <p:cNvPr id="230" name="Google Shape;230;g2b86f979baa_1_8"/>
          <p:cNvPicPr preferRelativeResize="0"/>
          <p:nvPr/>
        </p:nvPicPr>
        <p:blipFill>
          <a:blip r:embed="rId3">
            <a:alphaModFix/>
          </a:blip>
          <a:stretch>
            <a:fillRect/>
          </a:stretch>
        </p:blipFill>
        <p:spPr>
          <a:xfrm>
            <a:off x="901338" y="2084925"/>
            <a:ext cx="10541725" cy="4468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pic>
        <p:nvPicPr>
          <p:cNvPr descr="Magnifying glass showing decling performance" id="235" name="Google Shape;235;g1f1b3d5fbfc_2_128"/>
          <p:cNvPicPr preferRelativeResize="0"/>
          <p:nvPr/>
        </p:nvPicPr>
        <p:blipFill rotWithShape="1">
          <a:blip r:embed="rId3">
            <a:alphaModFix/>
          </a:blip>
          <a:srcRect b="-1" l="14162" r="44726" t="0"/>
          <a:stretch/>
        </p:blipFill>
        <p:spPr>
          <a:xfrm>
            <a:off x="7968222" y="10"/>
            <a:ext cx="4223778" cy="6857990"/>
          </a:xfrm>
          <a:custGeom>
            <a:rect b="b" l="l" r="r" t="t"/>
            <a:pathLst>
              <a:path extrusionOk="0" h="6865951" w="4223778">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ln>
            <a:noFill/>
          </a:ln>
        </p:spPr>
      </p:pic>
      <p:sp>
        <p:nvSpPr>
          <p:cNvPr id="236" name="Google Shape;236;g1f1b3d5fbfc_2_128"/>
          <p:cNvSpPr txBox="1"/>
          <p:nvPr>
            <p:ph type="title"/>
          </p:nvPr>
        </p:nvSpPr>
        <p:spPr>
          <a:xfrm>
            <a:off x="1137034" y="609600"/>
            <a:ext cx="6831188" cy="1322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0C0C0C"/>
              </a:buClr>
              <a:buSzPct val="100000"/>
              <a:buFont typeface="Twentieth Century"/>
              <a:buNone/>
            </a:pPr>
            <a:r>
              <a:rPr lang="en-US"/>
              <a:t>RESEARCH METHODOLOGY OVERVIEW - Business (APLC)</a:t>
            </a:r>
            <a:endParaRPr/>
          </a:p>
        </p:txBody>
      </p:sp>
      <p:sp>
        <p:nvSpPr>
          <p:cNvPr id="237" name="Google Shape;237;g1f1b3d5fbfc_2_128"/>
          <p:cNvSpPr txBox="1"/>
          <p:nvPr>
            <p:ph idx="1" type="body"/>
          </p:nvPr>
        </p:nvSpPr>
        <p:spPr>
          <a:xfrm>
            <a:off x="1137035" y="2194102"/>
            <a:ext cx="6516216" cy="3908585"/>
          </a:xfrm>
          <a:prstGeom prst="rect">
            <a:avLst/>
          </a:prstGeom>
          <a:noFill/>
          <a:ln>
            <a:noFill/>
          </a:ln>
        </p:spPr>
        <p:txBody>
          <a:bodyPr anchorCtr="0" anchor="t" bIns="45700" lIns="45700" spcFirstLastPara="1" rIns="45700" wrap="square" tIns="45700">
            <a:normAutofit/>
          </a:bodyPr>
          <a:lstStyle/>
          <a:p>
            <a:pPr indent="-101600" lvl="0" marL="91440" rtl="0" algn="l">
              <a:lnSpc>
                <a:spcPct val="90000"/>
              </a:lnSpc>
              <a:spcBef>
                <a:spcPts val="0"/>
              </a:spcBef>
              <a:spcAft>
                <a:spcPts val="0"/>
              </a:spcAft>
              <a:buSzPts val="1600"/>
              <a:buChar char=" "/>
            </a:pPr>
            <a:r>
              <a:rPr lang="en-US" sz="1600"/>
              <a:t>Data Preparation: Processed and cleaned dataset to ensure quality and relevance for analysis.</a:t>
            </a:r>
            <a:endParaRPr/>
          </a:p>
          <a:p>
            <a:pPr indent="-101600" lvl="0" marL="91440" rtl="0" algn="l">
              <a:lnSpc>
                <a:spcPct val="90000"/>
              </a:lnSpc>
              <a:spcBef>
                <a:spcPts val="1400"/>
              </a:spcBef>
              <a:spcAft>
                <a:spcPts val="0"/>
              </a:spcAft>
              <a:buSzPts val="1600"/>
              <a:buChar char=" "/>
            </a:pPr>
            <a:r>
              <a:rPr lang="en-US" sz="1600"/>
              <a:t>Exploratory Data Analysis (EDA): Conducted EDA to understand data distributions, trends, and relationships between variables.</a:t>
            </a:r>
            <a:endParaRPr/>
          </a:p>
          <a:p>
            <a:pPr indent="-101600" lvl="0" marL="91440" rtl="0" algn="l">
              <a:lnSpc>
                <a:spcPct val="90000"/>
              </a:lnSpc>
              <a:spcBef>
                <a:spcPts val="1400"/>
              </a:spcBef>
              <a:spcAft>
                <a:spcPts val="0"/>
              </a:spcAft>
              <a:buSzPts val="1600"/>
              <a:buChar char=" "/>
            </a:pPr>
            <a:r>
              <a:rPr lang="en-US" sz="1600"/>
              <a:t>Machine Learning Models:</a:t>
            </a:r>
            <a:endParaRPr/>
          </a:p>
          <a:p>
            <a:pPr indent="-137159" lvl="1" marL="265176" rtl="0" algn="l">
              <a:lnSpc>
                <a:spcPct val="90000"/>
              </a:lnSpc>
              <a:spcBef>
                <a:spcPts val="400"/>
              </a:spcBef>
              <a:spcAft>
                <a:spcPts val="0"/>
              </a:spcAft>
              <a:buSzPts val="1600"/>
              <a:buChar char="🢝"/>
            </a:pPr>
            <a:r>
              <a:rPr lang="en-US" sz="1600"/>
              <a:t>Utilized a variety of models, including Logistic Regression, Decision Trees, Random Forest, and XGBoost, to predict ocular diseases.</a:t>
            </a:r>
            <a:endParaRPr/>
          </a:p>
          <a:p>
            <a:pPr indent="-137159" lvl="1" marL="265176" rtl="0" algn="l">
              <a:lnSpc>
                <a:spcPct val="90000"/>
              </a:lnSpc>
              <a:spcBef>
                <a:spcPts val="600"/>
              </a:spcBef>
              <a:spcAft>
                <a:spcPts val="0"/>
              </a:spcAft>
              <a:buSzPts val="1600"/>
              <a:buChar char="🢝"/>
            </a:pPr>
            <a:r>
              <a:rPr lang="en-US" sz="1600"/>
              <a:t>Applied K-means clustering for patient segmentation based on disease types and risk factors.</a:t>
            </a:r>
            <a:endParaRPr/>
          </a:p>
          <a:p>
            <a:pPr indent="-101600" lvl="0" marL="91440" rtl="0" algn="l">
              <a:lnSpc>
                <a:spcPct val="90000"/>
              </a:lnSpc>
              <a:spcBef>
                <a:spcPts val="1600"/>
              </a:spcBef>
              <a:spcAft>
                <a:spcPts val="0"/>
              </a:spcAft>
              <a:buSzPts val="1600"/>
              <a:buChar char=" "/>
            </a:pPr>
            <a:r>
              <a:rPr lang="en-US" sz="1600"/>
              <a:t>Model Evaluation: Assessed models performance using accuracy, precision, recall, and F1-score, optimizing for the best predictive outcomes.</a:t>
            </a:r>
            <a:endParaRPr/>
          </a:p>
          <a:p>
            <a:pPr indent="-101600" lvl="0" marL="91440" rtl="0" algn="l">
              <a:lnSpc>
                <a:spcPct val="90000"/>
              </a:lnSpc>
              <a:spcBef>
                <a:spcPts val="1400"/>
              </a:spcBef>
              <a:spcAft>
                <a:spcPts val="0"/>
              </a:spcAft>
              <a:buSzPts val="1600"/>
              <a:buChar char=" "/>
            </a:pPr>
            <a:r>
              <a:rPr lang="en-US" sz="1600"/>
              <a:t>Insights &amp; Predictions: Derived actionable insights for early detection and customized patient treatment plans.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descr="Close-up of a blue and white water surface&#10;&#10;Description automatically generated" id="242" name="Google Shape;242;g1f1b3d5fbfc_2_134"/>
          <p:cNvPicPr preferRelativeResize="0"/>
          <p:nvPr/>
        </p:nvPicPr>
        <p:blipFill rotWithShape="1">
          <a:blip r:embed="rId3">
            <a:alphaModFix/>
          </a:blip>
          <a:srcRect b="0" l="0" r="0" t="15730"/>
          <a:stretch/>
        </p:blipFill>
        <p:spPr>
          <a:xfrm>
            <a:off x="20" y="10"/>
            <a:ext cx="12191980" cy="6857990"/>
          </a:xfrm>
          <a:prstGeom prst="rect">
            <a:avLst/>
          </a:prstGeom>
          <a:noFill/>
          <a:ln>
            <a:noFill/>
          </a:ln>
        </p:spPr>
      </p:pic>
      <p:sp>
        <p:nvSpPr>
          <p:cNvPr id="243" name="Google Shape;243;g1f1b3d5fbfc_2_13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PROCESS FLOW - Software Engineering (APLC)</a:t>
            </a:r>
            <a:endParaRPr/>
          </a:p>
        </p:txBody>
      </p:sp>
      <p:grpSp>
        <p:nvGrpSpPr>
          <p:cNvPr id="244" name="Google Shape;244;g1f1b3d5fbfc_2_134"/>
          <p:cNvGrpSpPr/>
          <p:nvPr/>
        </p:nvGrpSpPr>
        <p:grpSpPr>
          <a:xfrm>
            <a:off x="1025872" y="2816078"/>
            <a:ext cx="9716393" cy="2962567"/>
            <a:chOff x="1934" y="530078"/>
            <a:chExt cx="9716393" cy="2962567"/>
          </a:xfrm>
        </p:grpSpPr>
        <p:sp>
          <p:nvSpPr>
            <p:cNvPr id="245" name="Google Shape;245;g1f1b3d5fbfc_2_134"/>
            <p:cNvSpPr/>
            <p:nvPr/>
          </p:nvSpPr>
          <p:spPr>
            <a:xfrm>
              <a:off x="2071859" y="1105876"/>
              <a:ext cx="445896" cy="91440"/>
            </a:xfrm>
            <a:custGeom>
              <a:rect b="b" l="l" r="r" t="t"/>
              <a:pathLst>
                <a:path extrusionOk="0" h="120000" w="120000">
                  <a:moveTo>
                    <a:pt x="0" y="60000"/>
                  </a:moveTo>
                  <a:lnTo>
                    <a:pt x="120000" y="6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f1b3d5fbfc_2_134"/>
            <p:cNvSpPr txBox="1"/>
            <p:nvPr/>
          </p:nvSpPr>
          <p:spPr>
            <a:xfrm>
              <a:off x="2282895" y="1149213"/>
              <a:ext cx="23824"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47" name="Google Shape;247;g1f1b3d5fbfc_2_134"/>
            <p:cNvSpPr/>
            <p:nvPr/>
          </p:nvSpPr>
          <p:spPr>
            <a:xfrm>
              <a:off x="1934" y="530078"/>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f1b3d5fbfc_2_134"/>
            <p:cNvSpPr txBox="1"/>
            <p:nvPr/>
          </p:nvSpPr>
          <p:spPr>
            <a:xfrm>
              <a:off x="1934" y="530078"/>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Clean Encoding Issues</a:t>
              </a:r>
              <a:endParaRPr/>
            </a:p>
          </p:txBody>
        </p:sp>
        <p:sp>
          <p:nvSpPr>
            <p:cNvPr id="249" name="Google Shape;249;g1f1b3d5fbfc_2_134"/>
            <p:cNvSpPr/>
            <p:nvPr/>
          </p:nvSpPr>
          <p:spPr>
            <a:xfrm>
              <a:off x="4620082" y="1105876"/>
              <a:ext cx="445896" cy="91440"/>
            </a:xfrm>
            <a:custGeom>
              <a:rect b="b" l="l" r="r" t="t"/>
              <a:pathLst>
                <a:path extrusionOk="0" h="120000" w="120000">
                  <a:moveTo>
                    <a:pt x="0" y="60000"/>
                  </a:moveTo>
                  <a:lnTo>
                    <a:pt x="120000" y="6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f1b3d5fbfc_2_134"/>
            <p:cNvSpPr txBox="1"/>
            <p:nvPr/>
          </p:nvSpPr>
          <p:spPr>
            <a:xfrm>
              <a:off x="4831118" y="1149213"/>
              <a:ext cx="23824"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51" name="Google Shape;251;g1f1b3d5fbfc_2_134"/>
            <p:cNvSpPr/>
            <p:nvPr/>
          </p:nvSpPr>
          <p:spPr>
            <a:xfrm>
              <a:off x="2550156" y="530078"/>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f1b3d5fbfc_2_134"/>
            <p:cNvSpPr txBox="1"/>
            <p:nvPr/>
          </p:nvSpPr>
          <p:spPr>
            <a:xfrm>
              <a:off x="2550156" y="530078"/>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Duplicate Removal</a:t>
              </a:r>
              <a:endParaRPr/>
            </a:p>
          </p:txBody>
        </p:sp>
        <p:sp>
          <p:nvSpPr>
            <p:cNvPr id="253" name="Google Shape;253;g1f1b3d5fbfc_2_134"/>
            <p:cNvSpPr/>
            <p:nvPr/>
          </p:nvSpPr>
          <p:spPr>
            <a:xfrm>
              <a:off x="7168305" y="1105876"/>
              <a:ext cx="445896" cy="91440"/>
            </a:xfrm>
            <a:custGeom>
              <a:rect b="b" l="l" r="r" t="t"/>
              <a:pathLst>
                <a:path extrusionOk="0" h="120000" w="120000">
                  <a:moveTo>
                    <a:pt x="0" y="60000"/>
                  </a:moveTo>
                  <a:lnTo>
                    <a:pt x="120000" y="6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f1b3d5fbfc_2_134"/>
            <p:cNvSpPr txBox="1"/>
            <p:nvPr/>
          </p:nvSpPr>
          <p:spPr>
            <a:xfrm>
              <a:off x="7379341" y="1149213"/>
              <a:ext cx="23824"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55" name="Google Shape;255;g1f1b3d5fbfc_2_134"/>
            <p:cNvSpPr/>
            <p:nvPr/>
          </p:nvSpPr>
          <p:spPr>
            <a:xfrm>
              <a:off x="5098379" y="530078"/>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f1b3d5fbfc_2_134"/>
            <p:cNvSpPr txBox="1"/>
            <p:nvPr/>
          </p:nvSpPr>
          <p:spPr>
            <a:xfrm>
              <a:off x="5098379" y="530078"/>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Count the occurrences of each disease string by combining the two diagnostic keywords</a:t>
              </a:r>
              <a:endParaRPr/>
            </a:p>
          </p:txBody>
        </p:sp>
        <p:sp>
          <p:nvSpPr>
            <p:cNvPr id="257" name="Google Shape;257;g1f1b3d5fbfc_2_134"/>
            <p:cNvSpPr/>
            <p:nvPr/>
          </p:nvSpPr>
          <p:spPr>
            <a:xfrm>
              <a:off x="1037796" y="1771314"/>
              <a:ext cx="7644668" cy="445896"/>
            </a:xfrm>
            <a:custGeom>
              <a:rect b="b" l="l" r="r" t="t"/>
              <a:pathLst>
                <a:path extrusionOk="0" h="120000" w="120000">
                  <a:moveTo>
                    <a:pt x="120000" y="0"/>
                  </a:moveTo>
                  <a:lnTo>
                    <a:pt x="120000" y="64602"/>
                  </a:lnTo>
                  <a:lnTo>
                    <a:pt x="0" y="64602"/>
                  </a:lnTo>
                  <a:lnTo>
                    <a:pt x="0" y="12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f1b3d5fbfc_2_134"/>
            <p:cNvSpPr txBox="1"/>
            <p:nvPr/>
          </p:nvSpPr>
          <p:spPr>
            <a:xfrm>
              <a:off x="4668643" y="1991880"/>
              <a:ext cx="382975"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59" name="Google Shape;259;g1f1b3d5fbfc_2_134"/>
            <p:cNvSpPr/>
            <p:nvPr/>
          </p:nvSpPr>
          <p:spPr>
            <a:xfrm>
              <a:off x="7646602" y="530078"/>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f1b3d5fbfc_2_134"/>
            <p:cNvSpPr txBox="1"/>
            <p:nvPr/>
          </p:nvSpPr>
          <p:spPr>
            <a:xfrm>
              <a:off x="7646602" y="530078"/>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Filter out the excluded strings and identify the top five most common disease occurrences</a:t>
              </a:r>
              <a:endParaRPr/>
            </a:p>
          </p:txBody>
        </p:sp>
        <p:sp>
          <p:nvSpPr>
            <p:cNvPr id="261" name="Google Shape;261;g1f1b3d5fbfc_2_134"/>
            <p:cNvSpPr/>
            <p:nvPr/>
          </p:nvSpPr>
          <p:spPr>
            <a:xfrm>
              <a:off x="2071859" y="2825408"/>
              <a:ext cx="445896" cy="91440"/>
            </a:xfrm>
            <a:custGeom>
              <a:rect b="b" l="l" r="r" t="t"/>
              <a:pathLst>
                <a:path extrusionOk="0" h="120000" w="120000">
                  <a:moveTo>
                    <a:pt x="0" y="60000"/>
                  </a:moveTo>
                  <a:lnTo>
                    <a:pt x="120000" y="6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f1b3d5fbfc_2_134"/>
            <p:cNvSpPr txBox="1"/>
            <p:nvPr/>
          </p:nvSpPr>
          <p:spPr>
            <a:xfrm>
              <a:off x="2282895" y="2868746"/>
              <a:ext cx="23824"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63" name="Google Shape;263;g1f1b3d5fbfc_2_134"/>
            <p:cNvSpPr/>
            <p:nvPr/>
          </p:nvSpPr>
          <p:spPr>
            <a:xfrm>
              <a:off x="1934" y="2249610"/>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f1b3d5fbfc_2_134"/>
            <p:cNvSpPr txBox="1"/>
            <p:nvPr/>
          </p:nvSpPr>
          <p:spPr>
            <a:xfrm>
              <a:off x="1934" y="2249610"/>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Create a dictionary mapping disease strings to shorter label strings and add new columns</a:t>
              </a:r>
              <a:endParaRPr/>
            </a:p>
          </p:txBody>
        </p:sp>
        <p:sp>
          <p:nvSpPr>
            <p:cNvPr id="265" name="Google Shape;265;g1f1b3d5fbfc_2_134"/>
            <p:cNvSpPr/>
            <p:nvPr/>
          </p:nvSpPr>
          <p:spPr>
            <a:xfrm>
              <a:off x="4620082" y="2825408"/>
              <a:ext cx="445896" cy="91440"/>
            </a:xfrm>
            <a:custGeom>
              <a:rect b="b" l="l" r="r" t="t"/>
              <a:pathLst>
                <a:path extrusionOk="0" h="120000" w="120000">
                  <a:moveTo>
                    <a:pt x="0" y="60000"/>
                  </a:moveTo>
                  <a:lnTo>
                    <a:pt x="120000" y="60000"/>
                  </a:lnTo>
                </a:path>
              </a:pathLst>
            </a:custGeom>
            <a:noFill/>
            <a:ln cap="flat" cmpd="sng" w="9525">
              <a:solidFill>
                <a:srgbClr val="335A74"/>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f1b3d5fbfc_2_134"/>
            <p:cNvSpPr txBox="1"/>
            <p:nvPr/>
          </p:nvSpPr>
          <p:spPr>
            <a:xfrm>
              <a:off x="4831118" y="2868746"/>
              <a:ext cx="23824" cy="47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Twentieth Century"/>
                <a:buNone/>
              </a:pPr>
              <a:r>
                <a:t/>
              </a:r>
              <a:endParaRPr b="0" i="0" sz="500" u="none" cap="none" strike="noStrike">
                <a:solidFill>
                  <a:schemeClr val="dk1"/>
                </a:solidFill>
                <a:latin typeface="Twentieth Century"/>
                <a:ea typeface="Twentieth Century"/>
                <a:cs typeface="Twentieth Century"/>
                <a:sym typeface="Twentieth Century"/>
              </a:endParaRPr>
            </a:p>
          </p:txBody>
        </p:sp>
        <p:sp>
          <p:nvSpPr>
            <p:cNvPr id="267" name="Google Shape;267;g1f1b3d5fbfc_2_134"/>
            <p:cNvSpPr/>
            <p:nvPr/>
          </p:nvSpPr>
          <p:spPr>
            <a:xfrm>
              <a:off x="2550156" y="2249610"/>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f1b3d5fbfc_2_134"/>
            <p:cNvSpPr txBox="1"/>
            <p:nvPr/>
          </p:nvSpPr>
          <p:spPr>
            <a:xfrm>
              <a:off x="2550156" y="2249610"/>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Encode 'Patient Sex' as Binary</a:t>
              </a:r>
              <a:endParaRPr/>
            </a:p>
          </p:txBody>
        </p:sp>
        <p:sp>
          <p:nvSpPr>
            <p:cNvPr id="269" name="Google Shape;269;g1f1b3d5fbfc_2_134"/>
            <p:cNvSpPr/>
            <p:nvPr/>
          </p:nvSpPr>
          <p:spPr>
            <a:xfrm>
              <a:off x="5098379" y="2249610"/>
              <a:ext cx="2071725" cy="1243035"/>
            </a:xfrm>
            <a:prstGeom prst="rect">
              <a:avLst/>
            </a:prstGeom>
            <a:solidFill>
              <a:srgbClr val="335A74"/>
            </a:solidFill>
            <a:ln cap="flat" cmpd="sng" w="15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f1b3d5fbfc_2_134"/>
            <p:cNvSpPr txBox="1"/>
            <p:nvPr/>
          </p:nvSpPr>
          <p:spPr>
            <a:xfrm>
              <a:off x="5098379" y="2249610"/>
              <a:ext cx="2071725" cy="1243035"/>
            </a:xfrm>
            <a:prstGeom prst="rect">
              <a:avLst/>
            </a:prstGeom>
            <a:noFill/>
            <a:ln>
              <a:noFill/>
            </a:ln>
          </p:spPr>
          <p:txBody>
            <a:bodyPr anchorCtr="0" anchor="ctr" bIns="106550" lIns="101500" spcFirstLastPara="1" rIns="101500" wrap="square" tIns="10655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Select Columns for Correlation Analysis (Patient Age', 'Patient Sex', and all the binary disease flags)</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descr="Close-up of a blue and white water surface&#10;&#10;Description automatically generated" id="275" name="Google Shape;275;g2b86f979baa_1_39"/>
          <p:cNvPicPr preferRelativeResize="0"/>
          <p:nvPr/>
        </p:nvPicPr>
        <p:blipFill rotWithShape="1">
          <a:blip r:embed="rId3">
            <a:alphaModFix/>
          </a:blip>
          <a:srcRect b="0" l="0" r="0" t="15732"/>
          <a:stretch/>
        </p:blipFill>
        <p:spPr>
          <a:xfrm>
            <a:off x="20" y="10"/>
            <a:ext cx="12191980" cy="6857990"/>
          </a:xfrm>
          <a:prstGeom prst="rect">
            <a:avLst/>
          </a:prstGeom>
          <a:noFill/>
          <a:ln>
            <a:noFill/>
          </a:ln>
        </p:spPr>
      </p:pic>
      <p:sp>
        <p:nvSpPr>
          <p:cNvPr id="276" name="Google Shape;276;g2b86f979baa_1_39"/>
          <p:cNvSpPr txBox="1"/>
          <p:nvPr>
            <p:ph type="title"/>
          </p:nvPr>
        </p:nvSpPr>
        <p:spPr>
          <a:xfrm>
            <a:off x="1680424" y="97525"/>
            <a:ext cx="7679100" cy="982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0C0C0C"/>
              </a:buClr>
              <a:buSzPct val="100000"/>
              <a:buFont typeface="Twentieth Century"/>
              <a:buNone/>
            </a:pPr>
            <a:r>
              <a:rPr lang="en-US"/>
              <a:t>DATA FLOW - Business (APLC)</a:t>
            </a:r>
            <a:endParaRPr/>
          </a:p>
        </p:txBody>
      </p:sp>
      <p:pic>
        <p:nvPicPr>
          <p:cNvPr id="277" name="Google Shape;277;g2b86f979baa_1_39"/>
          <p:cNvPicPr preferRelativeResize="0"/>
          <p:nvPr/>
        </p:nvPicPr>
        <p:blipFill>
          <a:blip r:embed="rId4">
            <a:alphaModFix/>
          </a:blip>
          <a:stretch>
            <a:fillRect/>
          </a:stretch>
        </p:blipFill>
        <p:spPr>
          <a:xfrm>
            <a:off x="2447925" y="1036325"/>
            <a:ext cx="6388875" cy="575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g1f1b3d5fbfc_2_166"/>
          <p:cNvSpPr txBox="1"/>
          <p:nvPr>
            <p:ph type="title"/>
          </p:nvPr>
        </p:nvSpPr>
        <p:spPr>
          <a:xfrm>
            <a:off x="412500" y="2754146"/>
            <a:ext cx="3571800" cy="13497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chemeClr val="dk1"/>
              </a:buClr>
              <a:buSzPts val="5600"/>
              <a:buFont typeface="Twentieth Century"/>
              <a:buNone/>
            </a:pPr>
            <a:r>
              <a:rPr lang="en-US" sz="4000">
                <a:solidFill>
                  <a:schemeClr val="dk1"/>
                </a:solidFill>
                <a:latin typeface="Twentieth Century"/>
                <a:ea typeface="Twentieth Century"/>
                <a:cs typeface="Twentieth Century"/>
                <a:sym typeface="Twentieth Century"/>
              </a:rPr>
              <a:t>CORRELATION MATRIX</a:t>
            </a:r>
            <a:endParaRPr sz="3400"/>
          </a:p>
        </p:txBody>
      </p:sp>
      <p:pic>
        <p:nvPicPr>
          <p:cNvPr descr="A screenshot of a graph&#10;&#10;Description automatically generated" id="283" name="Google Shape;283;g1f1b3d5fbfc_2_166"/>
          <p:cNvPicPr preferRelativeResize="0"/>
          <p:nvPr/>
        </p:nvPicPr>
        <p:blipFill rotWithShape="1">
          <a:blip r:embed="rId3">
            <a:alphaModFix/>
          </a:blip>
          <a:srcRect b="0" l="4639" r="14187" t="8296"/>
          <a:stretch/>
        </p:blipFill>
        <p:spPr>
          <a:xfrm>
            <a:off x="3898373" y="727086"/>
            <a:ext cx="8068330" cy="54917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2024-02-11T06:10:13Z</dcterms:created>
  <dc:creator>Abdul Moiez</dc:creator>
</cp:coreProperties>
</file>